
<file path=[Content_Types].xml><?xml version="1.0" encoding="utf-8"?>
<Types xmlns="http://schemas.openxmlformats.org/package/2006/content-types">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34"/>
  </p:notesMasterIdLst>
  <p:sldIdLst>
    <p:sldId id="256" r:id="rId2"/>
    <p:sldId id="257" r:id="rId3"/>
    <p:sldId id="282" r:id="rId4"/>
    <p:sldId id="258" r:id="rId5"/>
    <p:sldId id="259" r:id="rId6"/>
    <p:sldId id="260" r:id="rId7"/>
    <p:sldId id="261" r:id="rId8"/>
    <p:sldId id="283" r:id="rId9"/>
    <p:sldId id="284" r:id="rId10"/>
    <p:sldId id="285" r:id="rId11"/>
    <p:sldId id="286" r:id="rId12"/>
    <p:sldId id="263" r:id="rId13"/>
    <p:sldId id="264" r:id="rId14"/>
    <p:sldId id="265" r:id="rId15"/>
    <p:sldId id="266" r:id="rId16"/>
    <p:sldId id="267" r:id="rId17"/>
    <p:sldId id="268" r:id="rId18"/>
    <p:sldId id="269" r:id="rId19"/>
    <p:sldId id="270" r:id="rId20"/>
    <p:sldId id="287" r:id="rId21"/>
    <p:sldId id="288" r:id="rId22"/>
    <p:sldId id="271" r:id="rId23"/>
    <p:sldId id="272" r:id="rId24"/>
    <p:sldId id="273" r:id="rId25"/>
    <p:sldId id="274" r:id="rId26"/>
    <p:sldId id="275" r:id="rId27"/>
    <p:sldId id="276" r:id="rId28"/>
    <p:sldId id="277" r:id="rId29"/>
    <p:sldId id="278" r:id="rId30"/>
    <p:sldId id="279" r:id="rId31"/>
    <p:sldId id="280" r:id="rId32"/>
    <p:sldId id="281" r:id="rId33"/>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ohn Toop-Rose" initials="JT" lastIdx="1" clrIdx="0">
    <p:extLst>
      <p:ext uri="{19B8F6BF-5375-455C-9EA6-DF929625EA0E}">
        <p15:presenceInfo xmlns:p15="http://schemas.microsoft.com/office/powerpoint/2012/main" userId="4c95190f0d11bef3"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66"/>
  </p:normalViewPr>
  <p:slideViewPr>
    <p:cSldViewPr snapToGrid="0">
      <p:cViewPr varScale="1">
        <p:scale>
          <a:sx n="81" d="100"/>
          <a:sy n="81" d="100"/>
        </p:scale>
        <p:origin x="725"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GB"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0" name="Google Shape;90;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9" name="Google Shape;159;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073637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9" name="Google Shape;159;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672669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7" name="Google Shape;167;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5" name="Google Shape;175;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3" name="Google Shape;183;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1" name="Google Shape;191;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9" name="Google Shape;199;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7" name="Google Shape;207;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p1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5" name="Google Shape;215;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p1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3" name="Google Shape;223;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8" name="Google Shape;98;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1" name="Google Shape;231;p1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232" name="Google Shape;232;p1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GB" sz="1200" b="0" i="0" u="none" strike="noStrike" cap="none">
                <a:solidFill>
                  <a:srgbClr val="000000"/>
                </a:solidFill>
                <a:latin typeface="Calibri"/>
                <a:ea typeface="Calibri"/>
                <a:cs typeface="Calibri"/>
                <a:sym typeface="Calibri"/>
              </a:rPr>
              <a:t>22</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p1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0" name="Google Shape;240;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p1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8" name="Google Shape;248;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p1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6" name="Google Shape;256;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p2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4" name="Google Shape;264;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p2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2" name="Google Shape;272;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p2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0" name="Google Shape;280;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p2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8" name="Google Shape;288;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p2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6" name="Google Shape;296;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p2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4" name="Google Shape;304;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6" name="Google Shape;106;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9423401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p2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2" name="Google Shape;312;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6" name="Google Shape;106;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5" name="Google Shape;135;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3" name="Google Shape;143;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1" name="Google Shape;151;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1" name="Google Shape;151;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505623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9" name="Google Shape;159;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5416436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8"/>
        <p:cNvGrpSpPr/>
        <p:nvPr/>
      </p:nvGrpSpPr>
      <p:grpSpPr>
        <a:xfrm>
          <a:off x="0" y="0"/>
          <a:ext cx="0" cy="0"/>
          <a:chOff x="0" y="0"/>
          <a:chExt cx="0" cy="0"/>
        </a:xfrm>
      </p:grpSpPr>
      <p:pic>
        <p:nvPicPr>
          <p:cNvPr id="19" name="Google Shape;19;p2"/>
          <p:cNvPicPr preferRelativeResize="0"/>
          <p:nvPr/>
        </p:nvPicPr>
        <p:blipFill rotWithShape="1">
          <a:blip r:embed="rId2">
            <a:alphaModFix/>
          </a:blip>
          <a:srcRect l="17846" t="22120" r="25503" b="14003"/>
          <a:stretch/>
        </p:blipFill>
        <p:spPr>
          <a:xfrm>
            <a:off x="3810000" y="921508"/>
            <a:ext cx="4572000" cy="2720340"/>
          </a:xfrm>
          <a:prstGeom prst="rect">
            <a:avLst/>
          </a:prstGeom>
          <a:noFill/>
          <a:ln>
            <a:noFill/>
          </a:ln>
        </p:spPr>
      </p:pic>
      <p:sp>
        <p:nvSpPr>
          <p:cNvPr id="20" name="Google Shape;20;p2"/>
          <p:cNvSpPr txBox="1">
            <a:spLocks noGrp="1"/>
          </p:cNvSpPr>
          <p:nvPr>
            <p:ph type="ctrTitle"/>
          </p:nvPr>
        </p:nvSpPr>
        <p:spPr>
          <a:xfrm>
            <a:off x="1509421" y="3798277"/>
            <a:ext cx="9144000" cy="784348"/>
          </a:xfrm>
          <a:prstGeom prst="rect">
            <a:avLst/>
          </a:prstGeom>
          <a:noFill/>
          <a:ln>
            <a:noFill/>
          </a:ln>
        </p:spPr>
        <p:txBody>
          <a:bodyPr spcFirstLastPara="1" wrap="square" lIns="91425" tIns="45700" rIns="91425" bIns="45700" anchor="b" anchorCtr="0"/>
          <a:lstStyle>
            <a:lvl1pPr marR="0" lvl="0" algn="ctr" rtl="0">
              <a:lnSpc>
                <a:spcPct val="90000"/>
              </a:lnSpc>
              <a:spcBef>
                <a:spcPts val="0"/>
              </a:spcBef>
              <a:spcAft>
                <a:spcPts val="0"/>
              </a:spcAft>
              <a:buClr>
                <a:srgbClr val="7030A0"/>
              </a:buClr>
              <a:buSzPts val="4800"/>
              <a:buFont typeface="Calibri"/>
              <a:buNone/>
              <a:defRPr sz="4800" b="1" i="0" u="none" strike="noStrike" cap="none">
                <a:solidFill>
                  <a:srgbClr val="7030A0"/>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1" name="Google Shape;21;p2"/>
          <p:cNvSpPr txBox="1">
            <a:spLocks noGrp="1"/>
          </p:cNvSpPr>
          <p:nvPr>
            <p:ph type="subTitle" idx="1"/>
          </p:nvPr>
        </p:nvSpPr>
        <p:spPr>
          <a:xfrm>
            <a:off x="1524000" y="4739054"/>
            <a:ext cx="9144000" cy="784349"/>
          </a:xfrm>
          <a:prstGeom prst="rect">
            <a:avLst/>
          </a:prstGeom>
          <a:noFill/>
          <a:ln>
            <a:noFill/>
          </a:ln>
        </p:spPr>
        <p:txBody>
          <a:bodyPr spcFirstLastPara="1" wrap="square" lIns="91425" tIns="45700" rIns="91425" bIns="45700" anchor="t" anchorCtr="0"/>
          <a:lstStyle>
            <a:lvl1pPr marR="0" lvl="0" algn="ctr" rtl="0">
              <a:lnSpc>
                <a:spcPct val="90000"/>
              </a:lnSpc>
              <a:spcBef>
                <a:spcPts val="1000"/>
              </a:spcBef>
              <a:spcAft>
                <a:spcPts val="0"/>
              </a:spcAft>
              <a:buClr>
                <a:srgbClr val="7030A0"/>
              </a:buClr>
              <a:buSzPts val="2400"/>
              <a:buFont typeface="Arial"/>
              <a:buNone/>
              <a:defRPr sz="2400" b="1" i="0" u="none" strike="noStrike" cap="none">
                <a:solidFill>
                  <a:srgbClr val="7030A0"/>
                </a:solidFill>
                <a:latin typeface="Calibri"/>
                <a:ea typeface="Calibri"/>
                <a:cs typeface="Calibri"/>
                <a:sym typeface="Calibri"/>
              </a:defRPr>
            </a:lvl1pPr>
            <a:lvl2pPr marR="0" lvl="1" algn="ctr"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2pPr>
            <a:lvl3pPr marR="0" lvl="2" algn="ctr"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3pPr>
            <a:lvl4pPr marR="0" lvl="3"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4pPr>
            <a:lvl5pPr marR="0" lvl="4"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5pPr>
            <a:lvl6pPr marR="0" lvl="5"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6pPr>
            <a:lvl7pPr marR="0" lvl="6"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7pPr>
            <a:lvl8pPr marR="0" lvl="7"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8pPr>
            <a:lvl9pPr marR="0" lvl="8"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9pPr>
          </a:lstStyle>
          <a:p>
            <a:endParaRPr/>
          </a:p>
        </p:txBody>
      </p:sp>
      <p:sp>
        <p:nvSpPr>
          <p:cNvPr id="22" name="Google Shape;22;p2"/>
          <p:cNvSpPr txBox="1">
            <a:spLocks noGrp="1"/>
          </p:cNvSpPr>
          <p:nvPr>
            <p:ph type="dt" idx="10"/>
          </p:nvPr>
        </p:nvSpPr>
        <p:spPr>
          <a:xfrm>
            <a:off x="166979" y="6356351"/>
            <a:ext cx="2743200" cy="365125"/>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3" name="Google Shape;23;p2"/>
          <p:cNvSpPr txBox="1">
            <a:spLocks noGrp="1"/>
          </p:cNvSpPr>
          <p:nvPr>
            <p:ph type="ftr" idx="11"/>
          </p:nvPr>
        </p:nvSpPr>
        <p:spPr>
          <a:xfrm>
            <a:off x="4038597" y="6356350"/>
            <a:ext cx="41148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4" name="Google Shape;24;p2"/>
          <p:cNvSpPr txBox="1">
            <a:spLocks noGrp="1"/>
          </p:cNvSpPr>
          <p:nvPr>
            <p:ph type="sldNum" idx="12"/>
          </p:nvPr>
        </p:nvSpPr>
        <p:spPr>
          <a:xfrm>
            <a:off x="9281821" y="6356351"/>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6"/>
        <p:cNvGrpSpPr/>
        <p:nvPr/>
      </p:nvGrpSpPr>
      <p:grpSpPr>
        <a:xfrm>
          <a:off x="0" y="0"/>
          <a:ext cx="0" cy="0"/>
          <a:chOff x="0" y="0"/>
          <a:chExt cx="0" cy="0"/>
        </a:xfrm>
      </p:grpSpPr>
      <p:sp>
        <p:nvSpPr>
          <p:cNvPr id="77" name="Google Shape;77;p11"/>
          <p:cNvSpPr txBox="1">
            <a:spLocks noGrp="1"/>
          </p:cNvSpPr>
          <p:nvPr>
            <p:ph type="title"/>
          </p:nvPr>
        </p:nvSpPr>
        <p:spPr>
          <a:xfrm>
            <a:off x="2769576" y="136527"/>
            <a:ext cx="6646986" cy="731666"/>
          </a:xfrm>
          <a:prstGeom prst="rect">
            <a:avLst/>
          </a:prstGeom>
          <a:noFill/>
          <a:ln>
            <a:noFill/>
          </a:ln>
        </p:spPr>
        <p:txBody>
          <a:bodyPr spcFirstLastPara="1" wrap="square" lIns="91425" tIns="45700" rIns="91425" bIns="45700" anchor="b" anchorCtr="0"/>
          <a:lstStyle>
            <a:lvl1pPr marR="0" lvl="0" algn="ctr" rtl="0">
              <a:lnSpc>
                <a:spcPct val="90000"/>
              </a:lnSpc>
              <a:spcBef>
                <a:spcPts val="0"/>
              </a:spcBef>
              <a:spcAft>
                <a:spcPts val="0"/>
              </a:spcAft>
              <a:buClr>
                <a:schemeClr val="dk1"/>
              </a:buClr>
              <a:buSzPts val="3600"/>
              <a:buFont typeface="Calibri"/>
              <a:buNone/>
              <a:defRPr sz="36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8" name="Google Shape;78;p11"/>
          <p:cNvSpPr txBox="1">
            <a:spLocks noGrp="1"/>
          </p:cNvSpPr>
          <p:nvPr>
            <p:ph type="body" idx="1"/>
          </p:nvPr>
        </p:nvSpPr>
        <p:spPr>
          <a:xfrm rot="5400000">
            <a:off x="3503892" y="-2321939"/>
            <a:ext cx="5184213" cy="11858043"/>
          </a:xfrm>
          <a:prstGeom prst="rect">
            <a:avLst/>
          </a:prstGeom>
          <a:noFill/>
          <a:ln>
            <a:noFill/>
          </a:ln>
        </p:spPr>
        <p:txBody>
          <a:bodyPr spcFirstLastPara="1" wrap="square" lIns="91425" tIns="45700" rIns="91425" bIns="45700" anchor="t" anchorCtr="0"/>
          <a:lstStyle>
            <a:lvl1pPr marL="457200" marR="0" lvl="0" indent="-381000" algn="l" rtl="0">
              <a:lnSpc>
                <a:spcPct val="90000"/>
              </a:lnSpc>
              <a:spcBef>
                <a:spcPts val="10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1pPr>
            <a:lvl2pPr marL="914400" marR="0" lvl="1"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3pPr>
            <a:lvl4pPr marL="1828800" marR="0" lvl="3" indent="-330200"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4pPr>
            <a:lvl5pPr marL="2286000" marR="0" lvl="4" indent="-330200"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9" name="Google Shape;79;p11"/>
          <p:cNvSpPr txBox="1">
            <a:spLocks noGrp="1"/>
          </p:cNvSpPr>
          <p:nvPr>
            <p:ph type="dt" idx="10"/>
          </p:nvPr>
        </p:nvSpPr>
        <p:spPr>
          <a:xfrm>
            <a:off x="166979" y="6356351"/>
            <a:ext cx="2743200" cy="365125"/>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0" name="Google Shape;80;p11"/>
          <p:cNvSpPr txBox="1">
            <a:spLocks noGrp="1"/>
          </p:cNvSpPr>
          <p:nvPr>
            <p:ph type="ftr" idx="11"/>
          </p:nvPr>
        </p:nvSpPr>
        <p:spPr>
          <a:xfrm>
            <a:off x="4038597" y="6356350"/>
            <a:ext cx="41148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1" name="Google Shape;81;p11"/>
          <p:cNvSpPr txBox="1">
            <a:spLocks noGrp="1"/>
          </p:cNvSpPr>
          <p:nvPr>
            <p:ph type="sldNum" idx="12"/>
          </p:nvPr>
        </p:nvSpPr>
        <p:spPr>
          <a:xfrm>
            <a:off x="9281821" y="6356351"/>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2"/>
        <p:cNvGrpSpPr/>
        <p:nvPr/>
      </p:nvGrpSpPr>
      <p:grpSpPr>
        <a:xfrm>
          <a:off x="0" y="0"/>
          <a:ext cx="0" cy="0"/>
          <a:chOff x="0" y="0"/>
          <a:chExt cx="0" cy="0"/>
        </a:xfrm>
      </p:grpSpPr>
      <p:sp>
        <p:nvSpPr>
          <p:cNvPr id="83" name="Google Shape;83;p12"/>
          <p:cNvSpPr txBox="1">
            <a:spLocks noGrp="1"/>
          </p:cNvSpPr>
          <p:nvPr>
            <p:ph type="title"/>
          </p:nvPr>
        </p:nvSpPr>
        <p:spPr>
          <a:xfrm rot="5400000">
            <a:off x="7133432" y="1956594"/>
            <a:ext cx="5811838" cy="2628900"/>
          </a:xfrm>
          <a:prstGeom prst="rect">
            <a:avLst/>
          </a:prstGeom>
          <a:noFill/>
          <a:ln>
            <a:noFill/>
          </a:ln>
        </p:spPr>
        <p:txBody>
          <a:bodyPr spcFirstLastPara="1" wrap="square" lIns="91425" tIns="45700" rIns="91425" bIns="45700" anchor="b" anchorCtr="0"/>
          <a:lstStyle>
            <a:lvl1pPr marR="0" lvl="0" algn="ctr" rtl="0">
              <a:lnSpc>
                <a:spcPct val="90000"/>
              </a:lnSpc>
              <a:spcBef>
                <a:spcPts val="0"/>
              </a:spcBef>
              <a:spcAft>
                <a:spcPts val="0"/>
              </a:spcAft>
              <a:buClr>
                <a:schemeClr val="dk1"/>
              </a:buClr>
              <a:buSzPts val="3600"/>
              <a:buFont typeface="Calibri"/>
              <a:buNone/>
              <a:defRPr sz="36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4" name="Google Shape;84;p12"/>
          <p:cNvSpPr txBox="1">
            <a:spLocks noGrp="1"/>
          </p:cNvSpPr>
          <p:nvPr>
            <p:ph type="body" idx="1"/>
          </p:nvPr>
        </p:nvSpPr>
        <p:spPr>
          <a:xfrm rot="5400000">
            <a:off x="1799432" y="-596106"/>
            <a:ext cx="5811838" cy="7734300"/>
          </a:xfrm>
          <a:prstGeom prst="rect">
            <a:avLst/>
          </a:prstGeom>
          <a:noFill/>
          <a:ln>
            <a:noFill/>
          </a:ln>
        </p:spPr>
        <p:txBody>
          <a:bodyPr spcFirstLastPara="1" wrap="square" lIns="91425" tIns="45700" rIns="91425" bIns="45700" anchor="t" anchorCtr="0"/>
          <a:lstStyle>
            <a:lvl1pPr marL="457200" marR="0" lvl="0" indent="-381000" algn="l" rtl="0">
              <a:lnSpc>
                <a:spcPct val="90000"/>
              </a:lnSpc>
              <a:spcBef>
                <a:spcPts val="10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1pPr>
            <a:lvl2pPr marL="914400" marR="0" lvl="1"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3pPr>
            <a:lvl4pPr marL="1828800" marR="0" lvl="3" indent="-330200"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4pPr>
            <a:lvl5pPr marL="2286000" marR="0" lvl="4" indent="-330200"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5" name="Google Shape;85;p12"/>
          <p:cNvSpPr txBox="1">
            <a:spLocks noGrp="1"/>
          </p:cNvSpPr>
          <p:nvPr>
            <p:ph type="dt" idx="10"/>
          </p:nvPr>
        </p:nvSpPr>
        <p:spPr>
          <a:xfrm>
            <a:off x="166979" y="6356351"/>
            <a:ext cx="2743200" cy="365125"/>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6" name="Google Shape;86;p12"/>
          <p:cNvSpPr txBox="1">
            <a:spLocks noGrp="1"/>
          </p:cNvSpPr>
          <p:nvPr>
            <p:ph type="ftr" idx="11"/>
          </p:nvPr>
        </p:nvSpPr>
        <p:spPr>
          <a:xfrm>
            <a:off x="4038597" y="6356350"/>
            <a:ext cx="41148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7" name="Google Shape;87;p12"/>
          <p:cNvSpPr txBox="1">
            <a:spLocks noGrp="1"/>
          </p:cNvSpPr>
          <p:nvPr>
            <p:ph type="sldNum" idx="12"/>
          </p:nvPr>
        </p:nvSpPr>
        <p:spPr>
          <a:xfrm>
            <a:off x="9281821" y="6356351"/>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5"/>
        <p:cNvGrpSpPr/>
        <p:nvPr/>
      </p:nvGrpSpPr>
      <p:grpSpPr>
        <a:xfrm>
          <a:off x="0" y="0"/>
          <a:ext cx="0" cy="0"/>
          <a:chOff x="0" y="0"/>
          <a:chExt cx="0" cy="0"/>
        </a:xfrm>
      </p:grpSpPr>
      <p:sp>
        <p:nvSpPr>
          <p:cNvPr id="26" name="Google Shape;26;p3"/>
          <p:cNvSpPr txBox="1">
            <a:spLocks noGrp="1"/>
          </p:cNvSpPr>
          <p:nvPr>
            <p:ph type="title"/>
          </p:nvPr>
        </p:nvSpPr>
        <p:spPr>
          <a:xfrm>
            <a:off x="2769576" y="136527"/>
            <a:ext cx="6646986" cy="731666"/>
          </a:xfrm>
          <a:prstGeom prst="rect">
            <a:avLst/>
          </a:prstGeom>
          <a:noFill/>
          <a:ln>
            <a:noFill/>
          </a:ln>
        </p:spPr>
        <p:txBody>
          <a:bodyPr spcFirstLastPara="1" wrap="square" lIns="91425" tIns="45700" rIns="91425" bIns="45700" anchor="b" anchorCtr="0"/>
          <a:lstStyle>
            <a:lvl1pPr marR="0" lvl="0" algn="ctr" rtl="0">
              <a:lnSpc>
                <a:spcPct val="90000"/>
              </a:lnSpc>
              <a:spcBef>
                <a:spcPts val="0"/>
              </a:spcBef>
              <a:spcAft>
                <a:spcPts val="0"/>
              </a:spcAft>
              <a:buClr>
                <a:srgbClr val="7030A0"/>
              </a:buClr>
              <a:buSzPts val="3600"/>
              <a:buFont typeface="Calibri"/>
              <a:buNone/>
              <a:defRPr sz="3600" b="1" i="0" u="none" strike="noStrike" cap="none">
                <a:solidFill>
                  <a:srgbClr val="7030A0"/>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7" name="Google Shape;27;p3"/>
          <p:cNvSpPr txBox="1">
            <a:spLocks noGrp="1"/>
          </p:cNvSpPr>
          <p:nvPr>
            <p:ph type="body" idx="1"/>
          </p:nvPr>
        </p:nvSpPr>
        <p:spPr>
          <a:xfrm>
            <a:off x="166977" y="1014976"/>
            <a:ext cx="11858043" cy="5184213"/>
          </a:xfrm>
          <a:prstGeom prst="rect">
            <a:avLst/>
          </a:prstGeom>
          <a:noFill/>
          <a:ln>
            <a:noFill/>
          </a:ln>
        </p:spPr>
        <p:txBody>
          <a:bodyPr spcFirstLastPara="1" wrap="square" lIns="91425" tIns="45700" rIns="91425" bIns="45700" anchor="t" anchorCtr="0"/>
          <a:lstStyle>
            <a:lvl1pPr marL="457200" marR="0" lvl="0" indent="-381000" algn="l" rtl="0">
              <a:lnSpc>
                <a:spcPct val="90000"/>
              </a:lnSpc>
              <a:spcBef>
                <a:spcPts val="10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1pPr>
            <a:lvl2pPr marL="914400" marR="0" lvl="1"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3pPr>
            <a:lvl4pPr marL="1828800" marR="0" lvl="3" indent="-330200"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4pPr>
            <a:lvl5pPr marL="2286000" marR="0" lvl="4" indent="-330200"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8" name="Google Shape;28;p3"/>
          <p:cNvSpPr txBox="1">
            <a:spLocks noGrp="1"/>
          </p:cNvSpPr>
          <p:nvPr>
            <p:ph type="dt" idx="10"/>
          </p:nvPr>
        </p:nvSpPr>
        <p:spPr>
          <a:xfrm>
            <a:off x="166979" y="6356351"/>
            <a:ext cx="2743200" cy="365125"/>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9" name="Google Shape;29;p3"/>
          <p:cNvSpPr txBox="1">
            <a:spLocks noGrp="1"/>
          </p:cNvSpPr>
          <p:nvPr>
            <p:ph type="ftr" idx="11"/>
          </p:nvPr>
        </p:nvSpPr>
        <p:spPr>
          <a:xfrm>
            <a:off x="4038597" y="6356350"/>
            <a:ext cx="41148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0" name="Google Shape;30;p3"/>
          <p:cNvSpPr txBox="1">
            <a:spLocks noGrp="1"/>
          </p:cNvSpPr>
          <p:nvPr>
            <p:ph type="sldNum" idx="12"/>
          </p:nvPr>
        </p:nvSpPr>
        <p:spPr>
          <a:xfrm>
            <a:off x="9281821" y="6356351"/>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1"/>
        <p:cNvGrpSpPr/>
        <p:nvPr/>
      </p:nvGrpSpPr>
      <p:grpSpPr>
        <a:xfrm>
          <a:off x="0" y="0"/>
          <a:ext cx="0" cy="0"/>
          <a:chOff x="0" y="0"/>
          <a:chExt cx="0" cy="0"/>
        </a:xfrm>
      </p:grpSpPr>
      <p:sp>
        <p:nvSpPr>
          <p:cNvPr id="32" name="Google Shape;32;p4"/>
          <p:cNvSpPr txBox="1">
            <a:spLocks noGrp="1"/>
          </p:cNvSpPr>
          <p:nvPr>
            <p:ph type="title"/>
          </p:nvPr>
        </p:nvSpPr>
        <p:spPr>
          <a:xfrm>
            <a:off x="831851" y="1709740"/>
            <a:ext cx="10515600" cy="2852737"/>
          </a:xfrm>
          <a:prstGeom prst="rect">
            <a:avLst/>
          </a:prstGeom>
          <a:noFill/>
          <a:ln>
            <a:noFill/>
          </a:ln>
        </p:spPr>
        <p:txBody>
          <a:bodyPr spcFirstLastPara="1" wrap="square" lIns="91425" tIns="45700" rIns="91425" bIns="45700" anchor="b" anchorCtr="0"/>
          <a:lstStyle>
            <a:lvl1pPr marR="0" lvl="0" algn="ctr"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3" name="Google Shape;33;p4"/>
          <p:cNvSpPr txBox="1">
            <a:spLocks noGrp="1"/>
          </p:cNvSpPr>
          <p:nvPr>
            <p:ph type="body" idx="1"/>
          </p:nvPr>
        </p:nvSpPr>
        <p:spPr>
          <a:xfrm>
            <a:off x="831851" y="4589465"/>
            <a:ext cx="10515600" cy="1500187"/>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rgbClr val="888888"/>
              </a:buClr>
              <a:buSzPts val="2400"/>
              <a:buFont typeface="Arial"/>
              <a:buNone/>
              <a:defRPr sz="2400" b="0" i="0" u="none" strike="noStrike" cap="none">
                <a:solidFill>
                  <a:srgbClr val="888888"/>
                </a:solidFill>
                <a:latin typeface="Calibri"/>
                <a:ea typeface="Calibri"/>
                <a:cs typeface="Calibri"/>
                <a:sym typeface="Calibri"/>
              </a:defRPr>
            </a:lvl1pPr>
            <a:lvl2pPr marL="914400" marR="0" lvl="1" indent="-228600" algn="l" rtl="0">
              <a:lnSpc>
                <a:spcPct val="90000"/>
              </a:lnSpc>
              <a:spcBef>
                <a:spcPts val="5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2pPr>
            <a:lvl3pPr marL="1371600" marR="0" lvl="2" indent="-228600" algn="l" rtl="0">
              <a:lnSpc>
                <a:spcPct val="90000"/>
              </a:lnSpc>
              <a:spcBef>
                <a:spcPts val="500"/>
              </a:spcBef>
              <a:spcAft>
                <a:spcPts val="0"/>
              </a:spcAft>
              <a:buClr>
                <a:srgbClr val="888888"/>
              </a:buClr>
              <a:buSzPts val="1800"/>
              <a:buFont typeface="Arial"/>
              <a:buNone/>
              <a:defRPr sz="1800" b="0" i="0" u="none" strike="noStrike" cap="none">
                <a:solidFill>
                  <a:srgbClr val="888888"/>
                </a:solidFill>
                <a:latin typeface="Calibri"/>
                <a:ea typeface="Calibri"/>
                <a:cs typeface="Calibri"/>
                <a:sym typeface="Calibri"/>
              </a:defRPr>
            </a:lvl3pPr>
            <a:lvl4pPr marL="1828800" marR="0" lvl="3"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4pPr>
            <a:lvl5pPr marL="2286000" marR="0" lvl="4"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5pPr>
            <a:lvl6pPr marL="2743200" marR="0" lvl="5"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6pPr>
            <a:lvl7pPr marL="3200400" marR="0" lvl="6"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7pPr>
            <a:lvl8pPr marL="3657600" marR="0" lvl="7"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8pPr>
            <a:lvl9pPr marL="4114800" marR="0" lvl="8"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9pPr>
          </a:lstStyle>
          <a:p>
            <a:endParaRPr/>
          </a:p>
        </p:txBody>
      </p:sp>
      <p:sp>
        <p:nvSpPr>
          <p:cNvPr id="34" name="Google Shape;34;p4"/>
          <p:cNvSpPr txBox="1">
            <a:spLocks noGrp="1"/>
          </p:cNvSpPr>
          <p:nvPr>
            <p:ph type="dt" idx="10"/>
          </p:nvPr>
        </p:nvSpPr>
        <p:spPr>
          <a:xfrm>
            <a:off x="166979" y="6356351"/>
            <a:ext cx="2743200" cy="365125"/>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5" name="Google Shape;35;p4"/>
          <p:cNvSpPr txBox="1">
            <a:spLocks noGrp="1"/>
          </p:cNvSpPr>
          <p:nvPr>
            <p:ph type="ftr" idx="11"/>
          </p:nvPr>
        </p:nvSpPr>
        <p:spPr>
          <a:xfrm>
            <a:off x="4038597" y="6356350"/>
            <a:ext cx="41148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6" name="Google Shape;36;p4"/>
          <p:cNvSpPr txBox="1">
            <a:spLocks noGrp="1"/>
          </p:cNvSpPr>
          <p:nvPr>
            <p:ph type="sldNum" idx="12"/>
          </p:nvPr>
        </p:nvSpPr>
        <p:spPr>
          <a:xfrm>
            <a:off x="9281821" y="6356351"/>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7"/>
        <p:cNvGrpSpPr/>
        <p:nvPr/>
      </p:nvGrpSpPr>
      <p:grpSpPr>
        <a:xfrm>
          <a:off x="0" y="0"/>
          <a:ext cx="0" cy="0"/>
          <a:chOff x="0" y="0"/>
          <a:chExt cx="0" cy="0"/>
        </a:xfrm>
      </p:grpSpPr>
      <p:sp>
        <p:nvSpPr>
          <p:cNvPr id="38" name="Google Shape;38;p5"/>
          <p:cNvSpPr txBox="1">
            <a:spLocks noGrp="1"/>
          </p:cNvSpPr>
          <p:nvPr>
            <p:ph type="title"/>
          </p:nvPr>
        </p:nvSpPr>
        <p:spPr>
          <a:xfrm>
            <a:off x="2769576" y="136527"/>
            <a:ext cx="6646986" cy="731666"/>
          </a:xfrm>
          <a:prstGeom prst="rect">
            <a:avLst/>
          </a:prstGeom>
          <a:noFill/>
          <a:ln>
            <a:noFill/>
          </a:ln>
        </p:spPr>
        <p:txBody>
          <a:bodyPr spcFirstLastPara="1" wrap="square" lIns="91425" tIns="45700" rIns="91425" bIns="45700" anchor="b" anchorCtr="0"/>
          <a:lstStyle>
            <a:lvl1pPr marR="0" lvl="0" algn="ctr" rtl="0">
              <a:lnSpc>
                <a:spcPct val="90000"/>
              </a:lnSpc>
              <a:spcBef>
                <a:spcPts val="0"/>
              </a:spcBef>
              <a:spcAft>
                <a:spcPts val="0"/>
              </a:spcAft>
              <a:buClr>
                <a:schemeClr val="dk1"/>
              </a:buClr>
              <a:buSzPts val="3600"/>
              <a:buFont typeface="Calibri"/>
              <a:buNone/>
              <a:defRPr sz="36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9" name="Google Shape;39;p5"/>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lstStyle>
            <a:lvl1pPr marL="457200" marR="0" lvl="0" indent="-381000" algn="l" rtl="0">
              <a:lnSpc>
                <a:spcPct val="90000"/>
              </a:lnSpc>
              <a:spcBef>
                <a:spcPts val="10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1pPr>
            <a:lvl2pPr marL="914400" marR="0" lvl="1"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3pPr>
            <a:lvl4pPr marL="1828800" marR="0" lvl="3" indent="-330200"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4pPr>
            <a:lvl5pPr marL="2286000" marR="0" lvl="4" indent="-330200"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0" name="Google Shape;40;p5"/>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lstStyle>
            <a:lvl1pPr marL="457200" marR="0" lvl="0" indent="-381000" algn="l" rtl="0">
              <a:lnSpc>
                <a:spcPct val="90000"/>
              </a:lnSpc>
              <a:spcBef>
                <a:spcPts val="10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1pPr>
            <a:lvl2pPr marL="914400" marR="0" lvl="1"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3pPr>
            <a:lvl4pPr marL="1828800" marR="0" lvl="3" indent="-330200"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4pPr>
            <a:lvl5pPr marL="2286000" marR="0" lvl="4" indent="-330200"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1" name="Google Shape;41;p5"/>
          <p:cNvSpPr txBox="1">
            <a:spLocks noGrp="1"/>
          </p:cNvSpPr>
          <p:nvPr>
            <p:ph type="dt" idx="10"/>
          </p:nvPr>
        </p:nvSpPr>
        <p:spPr>
          <a:xfrm>
            <a:off x="166979" y="6356351"/>
            <a:ext cx="2743200" cy="365125"/>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2" name="Google Shape;42;p5"/>
          <p:cNvSpPr txBox="1">
            <a:spLocks noGrp="1"/>
          </p:cNvSpPr>
          <p:nvPr>
            <p:ph type="ftr" idx="11"/>
          </p:nvPr>
        </p:nvSpPr>
        <p:spPr>
          <a:xfrm>
            <a:off x="4038597" y="6356350"/>
            <a:ext cx="41148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3" name="Google Shape;43;p5"/>
          <p:cNvSpPr txBox="1">
            <a:spLocks noGrp="1"/>
          </p:cNvSpPr>
          <p:nvPr>
            <p:ph type="sldNum" idx="12"/>
          </p:nvPr>
        </p:nvSpPr>
        <p:spPr>
          <a:xfrm>
            <a:off x="9281821" y="6356351"/>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4"/>
        <p:cNvGrpSpPr/>
        <p:nvPr/>
      </p:nvGrpSpPr>
      <p:grpSpPr>
        <a:xfrm>
          <a:off x="0" y="0"/>
          <a:ext cx="0" cy="0"/>
          <a:chOff x="0" y="0"/>
          <a:chExt cx="0" cy="0"/>
        </a:xfrm>
      </p:grpSpPr>
      <p:sp>
        <p:nvSpPr>
          <p:cNvPr id="45" name="Google Shape;45;p6"/>
          <p:cNvSpPr txBox="1">
            <a:spLocks noGrp="1"/>
          </p:cNvSpPr>
          <p:nvPr>
            <p:ph type="title"/>
          </p:nvPr>
        </p:nvSpPr>
        <p:spPr>
          <a:xfrm>
            <a:off x="839788" y="365127"/>
            <a:ext cx="10515600" cy="1325563"/>
          </a:xfrm>
          <a:prstGeom prst="rect">
            <a:avLst/>
          </a:prstGeom>
          <a:noFill/>
          <a:ln>
            <a:noFill/>
          </a:ln>
        </p:spPr>
        <p:txBody>
          <a:bodyPr spcFirstLastPara="1" wrap="square" lIns="91425" tIns="45700" rIns="91425" bIns="45700" anchor="b" anchorCtr="0"/>
          <a:lstStyle>
            <a:lvl1pPr marR="0" lvl="0" algn="ctr" rtl="0">
              <a:lnSpc>
                <a:spcPct val="90000"/>
              </a:lnSpc>
              <a:spcBef>
                <a:spcPts val="0"/>
              </a:spcBef>
              <a:spcAft>
                <a:spcPts val="0"/>
              </a:spcAft>
              <a:buClr>
                <a:schemeClr val="dk1"/>
              </a:buClr>
              <a:buSzPts val="3600"/>
              <a:buFont typeface="Calibri"/>
              <a:buNone/>
              <a:defRPr sz="36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46" name="Google Shape;46;p6"/>
          <p:cNvSpPr txBox="1">
            <a:spLocks noGrp="1"/>
          </p:cNvSpPr>
          <p:nvPr>
            <p:ph type="body" idx="1"/>
          </p:nvPr>
        </p:nvSpPr>
        <p:spPr>
          <a:xfrm>
            <a:off x="839789" y="1681163"/>
            <a:ext cx="5157787" cy="823912"/>
          </a:xfrm>
          <a:prstGeom prst="rect">
            <a:avLst/>
          </a:prstGeom>
          <a:noFill/>
          <a:ln>
            <a:noFill/>
          </a:ln>
        </p:spPr>
        <p:txBody>
          <a:bodyPr spcFirstLastPara="1" wrap="square" lIns="91425" tIns="45700" rIns="91425" bIns="45700" anchor="b" anchorCtr="0"/>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47" name="Google Shape;47;p6"/>
          <p:cNvSpPr txBox="1">
            <a:spLocks noGrp="1"/>
          </p:cNvSpPr>
          <p:nvPr>
            <p:ph type="body" idx="2"/>
          </p:nvPr>
        </p:nvSpPr>
        <p:spPr>
          <a:xfrm>
            <a:off x="839789" y="2505075"/>
            <a:ext cx="5157787" cy="3684588"/>
          </a:xfrm>
          <a:prstGeom prst="rect">
            <a:avLst/>
          </a:prstGeom>
          <a:noFill/>
          <a:ln>
            <a:noFill/>
          </a:ln>
        </p:spPr>
        <p:txBody>
          <a:bodyPr spcFirstLastPara="1" wrap="square" lIns="91425" tIns="45700" rIns="91425" bIns="45700" anchor="t" anchorCtr="0"/>
          <a:lstStyle>
            <a:lvl1pPr marL="457200" marR="0" lvl="0" indent="-381000" algn="l" rtl="0">
              <a:lnSpc>
                <a:spcPct val="90000"/>
              </a:lnSpc>
              <a:spcBef>
                <a:spcPts val="10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1pPr>
            <a:lvl2pPr marL="914400" marR="0" lvl="1"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3pPr>
            <a:lvl4pPr marL="1828800" marR="0" lvl="3" indent="-330200"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4pPr>
            <a:lvl5pPr marL="2286000" marR="0" lvl="4" indent="-330200"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8" name="Google Shape;48;p6"/>
          <p:cNvSpPr txBox="1">
            <a:spLocks noGrp="1"/>
          </p:cNvSpPr>
          <p:nvPr>
            <p:ph type="body" idx="3"/>
          </p:nvPr>
        </p:nvSpPr>
        <p:spPr>
          <a:xfrm>
            <a:off x="6172201" y="1681163"/>
            <a:ext cx="5183188" cy="823912"/>
          </a:xfrm>
          <a:prstGeom prst="rect">
            <a:avLst/>
          </a:prstGeom>
          <a:noFill/>
          <a:ln>
            <a:noFill/>
          </a:ln>
        </p:spPr>
        <p:txBody>
          <a:bodyPr spcFirstLastPara="1" wrap="square" lIns="91425" tIns="45700" rIns="91425" bIns="45700" anchor="b" anchorCtr="0"/>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49" name="Google Shape;49;p6"/>
          <p:cNvSpPr txBox="1">
            <a:spLocks noGrp="1"/>
          </p:cNvSpPr>
          <p:nvPr>
            <p:ph type="body" idx="4"/>
          </p:nvPr>
        </p:nvSpPr>
        <p:spPr>
          <a:xfrm>
            <a:off x="6172201" y="2505075"/>
            <a:ext cx="5183188" cy="3684588"/>
          </a:xfrm>
          <a:prstGeom prst="rect">
            <a:avLst/>
          </a:prstGeom>
          <a:noFill/>
          <a:ln>
            <a:noFill/>
          </a:ln>
        </p:spPr>
        <p:txBody>
          <a:bodyPr spcFirstLastPara="1" wrap="square" lIns="91425" tIns="45700" rIns="91425" bIns="45700" anchor="t" anchorCtr="0"/>
          <a:lstStyle>
            <a:lvl1pPr marL="457200" marR="0" lvl="0" indent="-381000" algn="l" rtl="0">
              <a:lnSpc>
                <a:spcPct val="90000"/>
              </a:lnSpc>
              <a:spcBef>
                <a:spcPts val="10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1pPr>
            <a:lvl2pPr marL="914400" marR="0" lvl="1"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3pPr>
            <a:lvl4pPr marL="1828800" marR="0" lvl="3" indent="-330200"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4pPr>
            <a:lvl5pPr marL="2286000" marR="0" lvl="4" indent="-330200"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0" name="Google Shape;50;p6"/>
          <p:cNvSpPr txBox="1">
            <a:spLocks noGrp="1"/>
          </p:cNvSpPr>
          <p:nvPr>
            <p:ph type="dt" idx="10"/>
          </p:nvPr>
        </p:nvSpPr>
        <p:spPr>
          <a:xfrm>
            <a:off x="166979" y="6356351"/>
            <a:ext cx="2743200" cy="365125"/>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1" name="Google Shape;51;p6"/>
          <p:cNvSpPr txBox="1">
            <a:spLocks noGrp="1"/>
          </p:cNvSpPr>
          <p:nvPr>
            <p:ph type="ftr" idx="11"/>
          </p:nvPr>
        </p:nvSpPr>
        <p:spPr>
          <a:xfrm>
            <a:off x="4038597" y="6356350"/>
            <a:ext cx="41148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2" name="Google Shape;52;p6"/>
          <p:cNvSpPr txBox="1">
            <a:spLocks noGrp="1"/>
          </p:cNvSpPr>
          <p:nvPr>
            <p:ph type="sldNum" idx="12"/>
          </p:nvPr>
        </p:nvSpPr>
        <p:spPr>
          <a:xfrm>
            <a:off x="9281821" y="6356351"/>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3"/>
        <p:cNvGrpSpPr/>
        <p:nvPr/>
      </p:nvGrpSpPr>
      <p:grpSpPr>
        <a:xfrm>
          <a:off x="0" y="0"/>
          <a:ext cx="0" cy="0"/>
          <a:chOff x="0" y="0"/>
          <a:chExt cx="0" cy="0"/>
        </a:xfrm>
      </p:grpSpPr>
      <p:sp>
        <p:nvSpPr>
          <p:cNvPr id="54" name="Google Shape;54;p7"/>
          <p:cNvSpPr txBox="1">
            <a:spLocks noGrp="1"/>
          </p:cNvSpPr>
          <p:nvPr>
            <p:ph type="title"/>
          </p:nvPr>
        </p:nvSpPr>
        <p:spPr>
          <a:xfrm>
            <a:off x="2769576" y="136527"/>
            <a:ext cx="6646986" cy="731666"/>
          </a:xfrm>
          <a:prstGeom prst="rect">
            <a:avLst/>
          </a:prstGeom>
          <a:noFill/>
          <a:ln>
            <a:noFill/>
          </a:ln>
        </p:spPr>
        <p:txBody>
          <a:bodyPr spcFirstLastPara="1" wrap="square" lIns="91425" tIns="45700" rIns="91425" bIns="45700" anchor="b" anchorCtr="0"/>
          <a:lstStyle>
            <a:lvl1pPr marR="0" lvl="0" algn="ctr" rtl="0">
              <a:lnSpc>
                <a:spcPct val="90000"/>
              </a:lnSpc>
              <a:spcBef>
                <a:spcPts val="0"/>
              </a:spcBef>
              <a:spcAft>
                <a:spcPts val="0"/>
              </a:spcAft>
              <a:buClr>
                <a:schemeClr val="dk1"/>
              </a:buClr>
              <a:buSzPts val="3600"/>
              <a:buFont typeface="Calibri"/>
              <a:buNone/>
              <a:defRPr sz="36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55" name="Google Shape;55;p7"/>
          <p:cNvSpPr txBox="1">
            <a:spLocks noGrp="1"/>
          </p:cNvSpPr>
          <p:nvPr>
            <p:ph type="dt" idx="10"/>
          </p:nvPr>
        </p:nvSpPr>
        <p:spPr>
          <a:xfrm>
            <a:off x="166979" y="6356351"/>
            <a:ext cx="2743200" cy="365125"/>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6" name="Google Shape;56;p7"/>
          <p:cNvSpPr txBox="1">
            <a:spLocks noGrp="1"/>
          </p:cNvSpPr>
          <p:nvPr>
            <p:ph type="ftr" idx="11"/>
          </p:nvPr>
        </p:nvSpPr>
        <p:spPr>
          <a:xfrm>
            <a:off x="4038597" y="6356350"/>
            <a:ext cx="41148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7" name="Google Shape;57;p7"/>
          <p:cNvSpPr txBox="1">
            <a:spLocks noGrp="1"/>
          </p:cNvSpPr>
          <p:nvPr>
            <p:ph type="sldNum" idx="12"/>
          </p:nvPr>
        </p:nvSpPr>
        <p:spPr>
          <a:xfrm>
            <a:off x="9281821" y="6356351"/>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8"/>
        <p:cNvGrpSpPr/>
        <p:nvPr/>
      </p:nvGrpSpPr>
      <p:grpSpPr>
        <a:xfrm>
          <a:off x="0" y="0"/>
          <a:ext cx="0" cy="0"/>
          <a:chOff x="0" y="0"/>
          <a:chExt cx="0" cy="0"/>
        </a:xfrm>
      </p:grpSpPr>
      <p:sp>
        <p:nvSpPr>
          <p:cNvPr id="59" name="Google Shape;59;p8"/>
          <p:cNvSpPr txBox="1">
            <a:spLocks noGrp="1"/>
          </p:cNvSpPr>
          <p:nvPr>
            <p:ph type="dt" idx="10"/>
          </p:nvPr>
        </p:nvSpPr>
        <p:spPr>
          <a:xfrm>
            <a:off x="166979" y="6356351"/>
            <a:ext cx="2743200" cy="365125"/>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60" name="Google Shape;60;p8"/>
          <p:cNvSpPr txBox="1">
            <a:spLocks noGrp="1"/>
          </p:cNvSpPr>
          <p:nvPr>
            <p:ph type="ftr" idx="11"/>
          </p:nvPr>
        </p:nvSpPr>
        <p:spPr>
          <a:xfrm>
            <a:off x="4038597" y="6356350"/>
            <a:ext cx="41148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61" name="Google Shape;61;p8"/>
          <p:cNvSpPr txBox="1">
            <a:spLocks noGrp="1"/>
          </p:cNvSpPr>
          <p:nvPr>
            <p:ph type="sldNum" idx="12"/>
          </p:nvPr>
        </p:nvSpPr>
        <p:spPr>
          <a:xfrm>
            <a:off x="9281821" y="6356351"/>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2"/>
        <p:cNvGrpSpPr/>
        <p:nvPr/>
      </p:nvGrpSpPr>
      <p:grpSpPr>
        <a:xfrm>
          <a:off x="0" y="0"/>
          <a:ext cx="0" cy="0"/>
          <a:chOff x="0" y="0"/>
          <a:chExt cx="0" cy="0"/>
        </a:xfrm>
      </p:grpSpPr>
      <p:sp>
        <p:nvSpPr>
          <p:cNvPr id="63" name="Google Shape;63;p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lstStyle>
            <a:lvl1pPr marR="0" lvl="0" algn="ctr" rtl="0">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64" name="Google Shape;64;p9"/>
          <p:cNvSpPr txBox="1">
            <a:spLocks noGrp="1"/>
          </p:cNvSpPr>
          <p:nvPr>
            <p:ph type="body" idx="1"/>
          </p:nvPr>
        </p:nvSpPr>
        <p:spPr>
          <a:xfrm>
            <a:off x="5183188" y="987427"/>
            <a:ext cx="6172200" cy="4873625"/>
          </a:xfrm>
          <a:prstGeom prst="rect">
            <a:avLst/>
          </a:prstGeom>
          <a:noFill/>
          <a:ln>
            <a:noFill/>
          </a:ln>
        </p:spPr>
        <p:txBody>
          <a:bodyPr spcFirstLastPara="1" wrap="square" lIns="91425" tIns="45700" rIns="91425" bIns="45700" anchor="t" anchorCtr="0"/>
          <a:lstStyle>
            <a:lvl1pPr marL="457200" marR="0" lvl="0" indent="-431800" algn="l" rtl="0">
              <a:lnSpc>
                <a:spcPct val="90000"/>
              </a:lnSpc>
              <a:spcBef>
                <a:spcPts val="100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90000"/>
              </a:lnSpc>
              <a:spcBef>
                <a:spcPts val="5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65" name="Google Shape;65;p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66" name="Google Shape;66;p9"/>
          <p:cNvSpPr txBox="1">
            <a:spLocks noGrp="1"/>
          </p:cNvSpPr>
          <p:nvPr>
            <p:ph type="dt" idx="10"/>
          </p:nvPr>
        </p:nvSpPr>
        <p:spPr>
          <a:xfrm>
            <a:off x="166979" y="6356351"/>
            <a:ext cx="2743200" cy="365125"/>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67" name="Google Shape;67;p9"/>
          <p:cNvSpPr txBox="1">
            <a:spLocks noGrp="1"/>
          </p:cNvSpPr>
          <p:nvPr>
            <p:ph type="ftr" idx="11"/>
          </p:nvPr>
        </p:nvSpPr>
        <p:spPr>
          <a:xfrm>
            <a:off x="4038597" y="6356350"/>
            <a:ext cx="41148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68" name="Google Shape;68;p9"/>
          <p:cNvSpPr txBox="1">
            <a:spLocks noGrp="1"/>
          </p:cNvSpPr>
          <p:nvPr>
            <p:ph type="sldNum" idx="12"/>
          </p:nvPr>
        </p:nvSpPr>
        <p:spPr>
          <a:xfrm>
            <a:off x="9281821" y="6356351"/>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9"/>
        <p:cNvGrpSpPr/>
        <p:nvPr/>
      </p:nvGrpSpPr>
      <p:grpSpPr>
        <a:xfrm>
          <a:off x="0" y="0"/>
          <a:ext cx="0" cy="0"/>
          <a:chOff x="0" y="0"/>
          <a:chExt cx="0" cy="0"/>
        </a:xfrm>
      </p:grpSpPr>
      <p:sp>
        <p:nvSpPr>
          <p:cNvPr id="70" name="Google Shape;70;p1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lstStyle>
            <a:lvl1pPr marR="0" lvl="0" algn="ctr" rtl="0">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1" name="Google Shape;71;p10"/>
          <p:cNvSpPr>
            <a:spLocks noGrp="1"/>
          </p:cNvSpPr>
          <p:nvPr>
            <p:ph type="pic" idx="2"/>
          </p:nvPr>
        </p:nvSpPr>
        <p:spPr>
          <a:xfrm>
            <a:off x="5183188" y="987427"/>
            <a:ext cx="6172200" cy="4873625"/>
          </a:xfrm>
          <a:prstGeom prst="rect">
            <a:avLst/>
          </a:prstGeom>
          <a:noFill/>
          <a:ln>
            <a:noFill/>
          </a:ln>
        </p:spPr>
        <p:txBody>
          <a:bodyPr spcFirstLastPara="1" wrap="square" lIns="91425" tIns="45700" rIns="91425" bIns="45700" anchor="t" anchorCtr="0"/>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72" name="Google Shape;72;p1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73" name="Google Shape;73;p10"/>
          <p:cNvSpPr txBox="1">
            <a:spLocks noGrp="1"/>
          </p:cNvSpPr>
          <p:nvPr>
            <p:ph type="dt" idx="10"/>
          </p:nvPr>
        </p:nvSpPr>
        <p:spPr>
          <a:xfrm>
            <a:off x="166979" y="6356351"/>
            <a:ext cx="2743200" cy="365125"/>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4" name="Google Shape;74;p10"/>
          <p:cNvSpPr txBox="1">
            <a:spLocks noGrp="1"/>
          </p:cNvSpPr>
          <p:nvPr>
            <p:ph type="ftr" idx="11"/>
          </p:nvPr>
        </p:nvSpPr>
        <p:spPr>
          <a:xfrm>
            <a:off x="4038597" y="6356350"/>
            <a:ext cx="41148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5" name="Google Shape;75;p10"/>
          <p:cNvSpPr txBox="1">
            <a:spLocks noGrp="1"/>
          </p:cNvSpPr>
          <p:nvPr>
            <p:ph type="sldNum" idx="12"/>
          </p:nvPr>
        </p:nvSpPr>
        <p:spPr>
          <a:xfrm>
            <a:off x="9281821" y="6356351"/>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2769576" y="136527"/>
            <a:ext cx="6646986" cy="731666"/>
          </a:xfrm>
          <a:prstGeom prst="rect">
            <a:avLst/>
          </a:prstGeom>
          <a:noFill/>
          <a:ln>
            <a:noFill/>
          </a:ln>
        </p:spPr>
        <p:txBody>
          <a:bodyPr spcFirstLastPara="1" wrap="square" lIns="91425" tIns="45700" rIns="91425" bIns="45700" anchor="b" anchorCtr="0"/>
          <a:lstStyle>
            <a:lvl1pPr marR="0" lvl="0" algn="ctr" rtl="0">
              <a:lnSpc>
                <a:spcPct val="90000"/>
              </a:lnSpc>
              <a:spcBef>
                <a:spcPts val="0"/>
              </a:spcBef>
              <a:spcAft>
                <a:spcPts val="0"/>
              </a:spcAft>
              <a:buClr>
                <a:schemeClr val="dk1"/>
              </a:buClr>
              <a:buSzPts val="3600"/>
              <a:buFont typeface="Calibri"/>
              <a:buNone/>
              <a:defRPr sz="36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166977" y="1014976"/>
            <a:ext cx="11858043" cy="5184213"/>
          </a:xfrm>
          <a:prstGeom prst="rect">
            <a:avLst/>
          </a:prstGeom>
          <a:noFill/>
          <a:ln>
            <a:noFill/>
          </a:ln>
        </p:spPr>
        <p:txBody>
          <a:bodyPr spcFirstLastPara="1" wrap="square" lIns="91425" tIns="45700" rIns="91425" bIns="45700" anchor="t" anchorCtr="0"/>
          <a:lstStyle>
            <a:lvl1pPr marL="457200" marR="0" lvl="0" indent="-381000" algn="l" rtl="0">
              <a:lnSpc>
                <a:spcPct val="90000"/>
              </a:lnSpc>
              <a:spcBef>
                <a:spcPts val="10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1pPr>
            <a:lvl2pPr marL="914400" marR="0" lvl="1"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3pPr>
            <a:lvl4pPr marL="1828800" marR="0" lvl="3" indent="-330200"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4pPr>
            <a:lvl5pPr marL="2286000" marR="0" lvl="4" indent="-330200"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ftr" idx="11"/>
          </p:nvPr>
        </p:nvSpPr>
        <p:spPr>
          <a:xfrm>
            <a:off x="4038597" y="6356350"/>
            <a:ext cx="41148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
          <p:cNvSpPr txBox="1">
            <a:spLocks noGrp="1"/>
          </p:cNvSpPr>
          <p:nvPr>
            <p:ph type="sldNum" idx="12"/>
          </p:nvPr>
        </p:nvSpPr>
        <p:spPr>
          <a:xfrm>
            <a:off x="9281821" y="6356351"/>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grpSp>
        <p:nvGrpSpPr>
          <p:cNvPr id="14" name="Google Shape;14;p1"/>
          <p:cNvGrpSpPr/>
          <p:nvPr/>
        </p:nvGrpSpPr>
        <p:grpSpPr>
          <a:xfrm>
            <a:off x="166978" y="136527"/>
            <a:ext cx="2441334" cy="731667"/>
            <a:chOff x="10049606" y="136526"/>
            <a:chExt cx="1975412" cy="731667"/>
          </a:xfrm>
        </p:grpSpPr>
        <p:sp>
          <p:nvSpPr>
            <p:cNvPr id="15" name="Google Shape;15;p1"/>
            <p:cNvSpPr/>
            <p:nvPr/>
          </p:nvSpPr>
          <p:spPr>
            <a:xfrm>
              <a:off x="10049607" y="136526"/>
              <a:ext cx="1975411" cy="731667"/>
            </a:xfrm>
            <a:prstGeom prst="rect">
              <a:avLst/>
            </a:prstGeom>
            <a:noFill/>
            <a:ln w="12700" cap="flat" cmpd="sng">
              <a:solidFill>
                <a:schemeClr val="dk1"/>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6" name="Google Shape;16;p1"/>
            <p:cNvSpPr txBox="1"/>
            <p:nvPr/>
          </p:nvSpPr>
          <p:spPr>
            <a:xfrm>
              <a:off x="10049606" y="212561"/>
              <a:ext cx="1948997" cy="600164"/>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GB" sz="1100" b="1" i="0" u="none" strike="noStrike" cap="none">
                  <a:solidFill>
                    <a:schemeClr val="dk1"/>
                  </a:solidFill>
                  <a:latin typeface="Calibri"/>
                  <a:ea typeface="Calibri"/>
                  <a:cs typeface="Calibri"/>
                  <a:sym typeface="Calibri"/>
                </a:rPr>
                <a:t>Team Logo</a:t>
              </a:r>
              <a:endParaRPr/>
            </a:p>
            <a:p>
              <a:pPr marL="0" marR="0" lvl="0" indent="0" algn="ctr" rtl="0">
                <a:spcBef>
                  <a:spcPts val="0"/>
                </a:spcBef>
                <a:spcAft>
                  <a:spcPts val="0"/>
                </a:spcAft>
                <a:buNone/>
              </a:pPr>
              <a:r>
                <a:rPr lang="en-GB" sz="1100" b="1" i="0" u="none" strike="noStrike" cap="none">
                  <a:solidFill>
                    <a:schemeClr val="dk1"/>
                  </a:solidFill>
                  <a:latin typeface="Calibri"/>
                  <a:ea typeface="Calibri"/>
                  <a:cs typeface="Calibri"/>
                  <a:sym typeface="Calibri"/>
                </a:rPr>
                <a:t>(You can replace this dotted box in “Slide Master View”)</a:t>
              </a:r>
              <a:endParaRPr/>
            </a:p>
          </p:txBody>
        </p:sp>
      </p:grpSp>
      <p:pic>
        <p:nvPicPr>
          <p:cNvPr id="17" name="Google Shape;17;p1"/>
          <p:cNvPicPr preferRelativeResize="0"/>
          <p:nvPr/>
        </p:nvPicPr>
        <p:blipFill rotWithShape="1">
          <a:blip r:embed="rId13">
            <a:alphaModFix/>
          </a:blip>
          <a:srcRect l="9316" t="22908" r="6004" b="33651"/>
          <a:stretch/>
        </p:blipFill>
        <p:spPr>
          <a:xfrm>
            <a:off x="9583686" y="285958"/>
            <a:ext cx="2441335" cy="484103"/>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3.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3.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3.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3.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3.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3.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3.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3.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5" Type="http://schemas.openxmlformats.org/officeDocument/2006/relationships/image" Target="../media/image3.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5" Type="http://schemas.openxmlformats.org/officeDocument/2006/relationships/image" Target="../media/image3.png"/><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5" Type="http://schemas.openxmlformats.org/officeDocument/2006/relationships/image" Target="../media/image3.png"/><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3.pn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m4a"/><Relationship Id="rId1" Type="http://schemas.microsoft.com/office/2007/relationships/media" Target="../media/media15.m4a"/><Relationship Id="rId5" Type="http://schemas.openxmlformats.org/officeDocument/2006/relationships/image" Target="../media/image3.png"/><Relationship Id="rId4" Type="http://schemas.openxmlformats.org/officeDocument/2006/relationships/notesSlide" Target="../notesSlides/notesSlide20.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6.m4a"/><Relationship Id="rId1" Type="http://schemas.microsoft.com/office/2007/relationships/media" Target="../media/media16.m4a"/><Relationship Id="rId5" Type="http://schemas.openxmlformats.org/officeDocument/2006/relationships/image" Target="../media/image3.png"/><Relationship Id="rId4" Type="http://schemas.openxmlformats.org/officeDocument/2006/relationships/notesSlide" Target="../notesSlides/notesSlide21.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7.m4a"/><Relationship Id="rId1" Type="http://schemas.microsoft.com/office/2007/relationships/media" Target="../media/media17.m4a"/><Relationship Id="rId5" Type="http://schemas.openxmlformats.org/officeDocument/2006/relationships/image" Target="../media/image3.png"/><Relationship Id="rId4" Type="http://schemas.openxmlformats.org/officeDocument/2006/relationships/notesSlide" Target="../notesSlides/notesSlide22.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8.m4a"/><Relationship Id="rId1" Type="http://schemas.microsoft.com/office/2007/relationships/media" Target="../media/media18.m4a"/><Relationship Id="rId5" Type="http://schemas.openxmlformats.org/officeDocument/2006/relationships/image" Target="../media/image3.png"/><Relationship Id="rId4" Type="http://schemas.openxmlformats.org/officeDocument/2006/relationships/notesSlide" Target="../notesSlides/notesSlide23.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9.m4a"/><Relationship Id="rId1" Type="http://schemas.microsoft.com/office/2007/relationships/media" Target="../media/media19.m4a"/><Relationship Id="rId5" Type="http://schemas.openxmlformats.org/officeDocument/2006/relationships/image" Target="../media/image3.png"/><Relationship Id="rId4" Type="http://schemas.openxmlformats.org/officeDocument/2006/relationships/notesSlide" Target="../notesSlides/notesSlide24.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0.m4a"/><Relationship Id="rId1" Type="http://schemas.microsoft.com/office/2007/relationships/media" Target="../media/media20.m4a"/><Relationship Id="rId5" Type="http://schemas.openxmlformats.org/officeDocument/2006/relationships/image" Target="../media/image3.png"/><Relationship Id="rId4" Type="http://schemas.openxmlformats.org/officeDocument/2006/relationships/notesSlide" Target="../notesSlides/notesSlide25.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21.m4a"/><Relationship Id="rId1" Type="http://schemas.microsoft.com/office/2007/relationships/media" Target="../media/media21.m4a"/><Relationship Id="rId5" Type="http://schemas.openxmlformats.org/officeDocument/2006/relationships/image" Target="../media/image3.png"/><Relationship Id="rId4" Type="http://schemas.openxmlformats.org/officeDocument/2006/relationships/notesSlide" Target="../notesSlides/notesSlide2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3.png"/><Relationship Id="rId4"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3.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3.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3.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3.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3"/>
          <p:cNvSpPr txBox="1">
            <a:spLocks noGrp="1"/>
          </p:cNvSpPr>
          <p:nvPr>
            <p:ph type="ctrTitle"/>
          </p:nvPr>
        </p:nvSpPr>
        <p:spPr>
          <a:xfrm>
            <a:off x="1524000" y="3788229"/>
            <a:ext cx="9144000" cy="849198"/>
          </a:xfrm>
          <a:prstGeom prst="rect">
            <a:avLst/>
          </a:prstGeom>
          <a:noFill/>
          <a:ln>
            <a:noFill/>
          </a:ln>
        </p:spPr>
        <p:txBody>
          <a:bodyPr spcFirstLastPara="1" wrap="square" lIns="91425" tIns="45700" rIns="91425" bIns="45700" anchor="b" anchorCtr="0">
            <a:noAutofit/>
          </a:bodyPr>
          <a:lstStyle/>
          <a:p>
            <a:pPr marL="0" marR="0" lvl="0" indent="0" algn="ctr" rtl="0">
              <a:lnSpc>
                <a:spcPct val="90000"/>
              </a:lnSpc>
              <a:spcBef>
                <a:spcPts val="0"/>
              </a:spcBef>
              <a:spcAft>
                <a:spcPts val="0"/>
              </a:spcAft>
              <a:buClr>
                <a:srgbClr val="7030A0"/>
              </a:buClr>
              <a:buSzPts val="4800"/>
              <a:buFont typeface="Calibri"/>
              <a:buNone/>
            </a:pPr>
            <a:r>
              <a:rPr lang="en-GB" sz="4800" b="1" i="0" u="none" strike="noStrike" cap="none" dirty="0">
                <a:solidFill>
                  <a:srgbClr val="7030A0"/>
                </a:solidFill>
                <a:latin typeface="Calibri"/>
                <a:ea typeface="Calibri"/>
                <a:cs typeface="Calibri"/>
                <a:sym typeface="Calibri"/>
              </a:rPr>
              <a:t>2019/20 Design Review</a:t>
            </a:r>
            <a:endParaRPr sz="4800" b="1" i="0" u="none" strike="noStrike" cap="none" dirty="0">
              <a:solidFill>
                <a:srgbClr val="7030A0"/>
              </a:solidFill>
              <a:latin typeface="Calibri"/>
              <a:ea typeface="Calibri"/>
              <a:cs typeface="Calibri"/>
              <a:sym typeface="Calibri"/>
            </a:endParaRPr>
          </a:p>
        </p:txBody>
      </p:sp>
      <p:sp>
        <p:nvSpPr>
          <p:cNvPr id="93" name="Google Shape;93;p13"/>
          <p:cNvSpPr txBox="1">
            <a:spLocks noGrp="1"/>
          </p:cNvSpPr>
          <p:nvPr>
            <p:ph type="subTitle" idx="1"/>
          </p:nvPr>
        </p:nvSpPr>
        <p:spPr>
          <a:xfrm>
            <a:off x="1524000" y="4729502"/>
            <a:ext cx="9144000" cy="1655762"/>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7030A0"/>
              </a:buClr>
              <a:buSzPts val="2400"/>
              <a:buFont typeface="Arial"/>
              <a:buNone/>
            </a:pPr>
            <a:r>
              <a:rPr lang="en-GB" sz="2400" b="1" i="0" u="none" strike="noStrike" cap="none" dirty="0">
                <a:solidFill>
                  <a:srgbClr val="7030A0"/>
                </a:solidFill>
                <a:latin typeface="Calibri"/>
                <a:ea typeface="Calibri"/>
                <a:cs typeface="Calibri"/>
                <a:sym typeface="Calibri"/>
              </a:rPr>
              <a:t>Team Name</a:t>
            </a:r>
            <a:endParaRPr dirty="0"/>
          </a:p>
          <a:p>
            <a:pPr marL="0" marR="0" lvl="0" indent="0" algn="ctr" rtl="0">
              <a:lnSpc>
                <a:spcPct val="90000"/>
              </a:lnSpc>
              <a:spcBef>
                <a:spcPts val="1000"/>
              </a:spcBef>
              <a:spcAft>
                <a:spcPts val="0"/>
              </a:spcAft>
              <a:buClr>
                <a:srgbClr val="7030A0"/>
              </a:buClr>
              <a:buSzPts val="2400"/>
              <a:buFont typeface="Arial"/>
              <a:buNone/>
            </a:pPr>
            <a:r>
              <a:rPr lang="en-GB" sz="2400" b="1" i="0" u="none" strike="noStrike" cap="none" dirty="0">
                <a:solidFill>
                  <a:srgbClr val="7030A0"/>
                </a:solidFill>
                <a:latin typeface="Calibri"/>
                <a:ea typeface="Calibri"/>
                <a:cs typeface="Calibri"/>
                <a:sym typeface="Calibri"/>
              </a:rPr>
              <a:t>1213</a:t>
            </a:r>
            <a:endParaRPr dirty="0"/>
          </a:p>
          <a:p>
            <a:pPr marL="0" marR="0" lvl="0" indent="0" algn="ctr" rtl="0">
              <a:lnSpc>
                <a:spcPct val="90000"/>
              </a:lnSpc>
              <a:spcBef>
                <a:spcPts val="1000"/>
              </a:spcBef>
              <a:spcAft>
                <a:spcPts val="0"/>
              </a:spcAft>
              <a:buClr>
                <a:srgbClr val="7030A0"/>
              </a:buClr>
              <a:buSzPts val="2400"/>
              <a:buFont typeface="Arial"/>
              <a:buNone/>
            </a:pPr>
            <a:r>
              <a:rPr lang="en-GB" dirty="0"/>
              <a:t>V1.01</a:t>
            </a:r>
            <a:endParaRPr dirty="0"/>
          </a:p>
        </p:txBody>
      </p:sp>
      <p:sp>
        <p:nvSpPr>
          <p:cNvPr id="94" name="Google Shape;94;p13"/>
          <p:cNvSpPr txBox="1">
            <a:spLocks noGrp="1"/>
          </p:cNvSpPr>
          <p:nvPr>
            <p:ph type="ftr" idx="11"/>
          </p:nvPr>
        </p:nvSpPr>
        <p:spPr>
          <a:xfrm>
            <a:off x="4038597" y="6356350"/>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888888"/>
              </a:buClr>
              <a:buSzPts val="1200"/>
              <a:buFont typeface="Calibri"/>
              <a:buNone/>
            </a:pPr>
            <a:r>
              <a:rPr lang="en-GB" sz="1200" b="0" i="0" u="none" strike="noStrike" cap="none" dirty="0">
                <a:solidFill>
                  <a:srgbClr val="888888"/>
                </a:solidFill>
                <a:latin typeface="Calibri"/>
                <a:ea typeface="Calibri"/>
                <a:cs typeface="Calibri"/>
                <a:sym typeface="Calibri"/>
              </a:rPr>
              <a:t>CanSat Competition UK Design Review 2019/20</a:t>
            </a:r>
            <a:endParaRPr sz="1200" b="0" i="0" u="none" strike="noStrike" cap="none" dirty="0">
              <a:solidFill>
                <a:srgbClr val="888888"/>
              </a:solidFill>
              <a:latin typeface="Calibri"/>
              <a:ea typeface="Calibri"/>
              <a:cs typeface="Calibri"/>
              <a:sym typeface="Calibri"/>
            </a:endParaRPr>
          </a:p>
        </p:txBody>
      </p:sp>
      <p:sp>
        <p:nvSpPr>
          <p:cNvPr id="95" name="Google Shape;95;p13"/>
          <p:cNvSpPr txBox="1">
            <a:spLocks noGrp="1"/>
          </p:cNvSpPr>
          <p:nvPr>
            <p:ph type="sldNum" idx="12"/>
          </p:nvPr>
        </p:nvSpPr>
        <p:spPr>
          <a:xfrm>
            <a:off x="9281821" y="6356351"/>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88888"/>
              </a:buClr>
              <a:buSzPts val="1200"/>
              <a:buFont typeface="Calibri"/>
              <a:buNone/>
            </a:pPr>
            <a:fld id="{00000000-1234-1234-1234-123412341234}" type="slidenum">
              <a:rPr lang="en-GB" sz="1200" b="0" i="0" u="none" strike="noStrike" cap="none">
                <a:solidFill>
                  <a:srgbClr val="888888"/>
                </a:solidFill>
                <a:latin typeface="Calibri"/>
                <a:ea typeface="Calibri"/>
                <a:cs typeface="Calibri"/>
                <a:sym typeface="Calibri"/>
              </a:rPr>
              <a:t>1</a:t>
            </a:fld>
            <a:endParaRPr sz="1200" b="0" i="0" u="none" strike="noStrike" cap="none">
              <a:solidFill>
                <a:srgbClr val="888888"/>
              </a:solidFill>
              <a:latin typeface="Calibri"/>
              <a:ea typeface="Calibri"/>
              <a:cs typeface="Calibri"/>
              <a:sym typeface="Calibri"/>
            </a:endParaRPr>
          </a:p>
        </p:txBody>
      </p:sp>
      <p:pic>
        <p:nvPicPr>
          <p:cNvPr id="4" name="Slide 1">
            <a:hlinkClick r:id="" action="ppaction://media"/>
            <a:extLst>
              <a:ext uri="{FF2B5EF4-FFF2-40B4-BE49-F238E27FC236}">
                <a16:creationId xmlns:a16="http://schemas.microsoft.com/office/drawing/2014/main" id="{A7182538-66F6-43FC-AC5F-201D6A9C8D1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45958" y="6315075"/>
            <a:ext cx="406400" cy="4064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214"/>
    </mc:Choice>
    <mc:Fallback xmlns="">
      <p:transition spd="slow" advTm="321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197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19"/>
          <p:cNvSpPr txBox="1">
            <a:spLocks noGrp="1"/>
          </p:cNvSpPr>
          <p:nvPr>
            <p:ph type="title"/>
          </p:nvPr>
        </p:nvSpPr>
        <p:spPr>
          <a:xfrm>
            <a:off x="2769576" y="136527"/>
            <a:ext cx="6646986" cy="731666"/>
          </a:xfrm>
          <a:prstGeom prst="rect">
            <a:avLst/>
          </a:prstGeom>
          <a:noFill/>
          <a:ln>
            <a:noFill/>
          </a:ln>
        </p:spPr>
        <p:txBody>
          <a:bodyPr spcFirstLastPara="1" wrap="square" lIns="91425" tIns="45700" rIns="91425" bIns="45700" anchor="b" anchorCtr="0">
            <a:noAutofit/>
          </a:bodyPr>
          <a:lstStyle/>
          <a:p>
            <a:pPr marL="0" marR="0" lvl="0" indent="0" algn="ctr" rtl="0">
              <a:lnSpc>
                <a:spcPct val="90000"/>
              </a:lnSpc>
              <a:spcBef>
                <a:spcPts val="0"/>
              </a:spcBef>
              <a:spcAft>
                <a:spcPts val="0"/>
              </a:spcAft>
              <a:buClr>
                <a:srgbClr val="7030A0"/>
              </a:buClr>
              <a:buSzPts val="3600"/>
              <a:buFont typeface="Calibri"/>
              <a:buNone/>
            </a:pPr>
            <a:r>
              <a:rPr lang="en-GB" sz="3600" b="1" i="0" u="none" strike="noStrike" cap="none">
                <a:solidFill>
                  <a:srgbClr val="7030A0"/>
                </a:solidFill>
                <a:latin typeface="Calibri"/>
                <a:ea typeface="Calibri"/>
                <a:cs typeface="Calibri"/>
                <a:sym typeface="Calibri"/>
              </a:rPr>
              <a:t>System Requirements Summary</a:t>
            </a:r>
            <a:endParaRPr sz="3600" b="1" i="0" u="none" strike="noStrike" cap="none">
              <a:solidFill>
                <a:srgbClr val="7030A0"/>
              </a:solidFill>
              <a:latin typeface="Calibri"/>
              <a:ea typeface="Calibri"/>
              <a:cs typeface="Calibri"/>
              <a:sym typeface="Calibri"/>
            </a:endParaRPr>
          </a:p>
        </p:txBody>
      </p:sp>
      <p:sp>
        <p:nvSpPr>
          <p:cNvPr id="162" name="Google Shape;162;p19"/>
          <p:cNvSpPr txBox="1">
            <a:spLocks noGrp="1"/>
          </p:cNvSpPr>
          <p:nvPr>
            <p:ph type="ftr" idx="11"/>
          </p:nvPr>
        </p:nvSpPr>
        <p:spPr>
          <a:xfrm>
            <a:off x="4038597" y="6356350"/>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888888"/>
              </a:buClr>
              <a:buSzPts val="1200"/>
              <a:buFont typeface="Calibri"/>
              <a:buNone/>
            </a:pPr>
            <a:r>
              <a:rPr lang="en-GB" sz="1200" b="0" i="0" u="none" strike="noStrike" cap="none" dirty="0">
                <a:solidFill>
                  <a:srgbClr val="888888"/>
                </a:solidFill>
                <a:latin typeface="Calibri"/>
                <a:ea typeface="Calibri"/>
                <a:cs typeface="Calibri"/>
                <a:sym typeface="Calibri"/>
              </a:rPr>
              <a:t>CanSat Competition UK Design Review 2019/20</a:t>
            </a:r>
            <a:endParaRPr dirty="0"/>
          </a:p>
        </p:txBody>
      </p:sp>
      <p:sp>
        <p:nvSpPr>
          <p:cNvPr id="163" name="Google Shape;163;p19"/>
          <p:cNvSpPr txBox="1">
            <a:spLocks noGrp="1"/>
          </p:cNvSpPr>
          <p:nvPr>
            <p:ph type="sldNum" idx="12"/>
          </p:nvPr>
        </p:nvSpPr>
        <p:spPr>
          <a:xfrm>
            <a:off x="9281821" y="6356351"/>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88888"/>
              </a:buClr>
              <a:buSzPts val="1200"/>
              <a:buFont typeface="Calibri"/>
              <a:buNone/>
            </a:pPr>
            <a:fld id="{00000000-1234-1234-1234-123412341234}" type="slidenum">
              <a:rPr lang="en-GB" sz="1200" b="0" i="0" u="none" strike="noStrike" cap="none">
                <a:solidFill>
                  <a:srgbClr val="888888"/>
                </a:solidFill>
                <a:latin typeface="Calibri"/>
                <a:ea typeface="Calibri"/>
                <a:cs typeface="Calibri"/>
                <a:sym typeface="Calibri"/>
              </a:rPr>
              <a:t>10</a:t>
            </a:fld>
            <a:endParaRPr sz="1200" b="0" i="0" u="none" strike="noStrike" cap="none">
              <a:solidFill>
                <a:srgbClr val="888888"/>
              </a:solidFill>
              <a:latin typeface="Calibri"/>
              <a:ea typeface="Calibri"/>
              <a:cs typeface="Calibri"/>
              <a:sym typeface="Calibri"/>
            </a:endParaRPr>
          </a:p>
        </p:txBody>
      </p:sp>
      <p:pic>
        <p:nvPicPr>
          <p:cNvPr id="3" name="Slide 7">
            <a:hlinkClick r:id="" action="ppaction://media"/>
            <a:extLst>
              <a:ext uri="{FF2B5EF4-FFF2-40B4-BE49-F238E27FC236}">
                <a16:creationId xmlns:a16="http://schemas.microsoft.com/office/drawing/2014/main" id="{497EB6D0-F896-4BBA-8C05-171775BC4AB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92075" y="6335712"/>
            <a:ext cx="406400" cy="406400"/>
          </a:xfrm>
          <a:prstGeom prst="rect">
            <a:avLst/>
          </a:prstGeom>
        </p:spPr>
      </p:pic>
      <p:graphicFrame>
        <p:nvGraphicFramePr>
          <p:cNvPr id="5" name="Table 5">
            <a:extLst>
              <a:ext uri="{FF2B5EF4-FFF2-40B4-BE49-F238E27FC236}">
                <a16:creationId xmlns:a16="http://schemas.microsoft.com/office/drawing/2014/main" id="{341162DC-B245-4AA4-BEA4-D024112DF599}"/>
              </a:ext>
            </a:extLst>
          </p:cNvPr>
          <p:cNvGraphicFramePr>
            <a:graphicFrameLocks noGrp="1"/>
          </p:cNvGraphicFramePr>
          <p:nvPr>
            <p:extLst>
              <p:ext uri="{D42A27DB-BD31-4B8C-83A1-F6EECF244321}">
                <p14:modId xmlns:p14="http://schemas.microsoft.com/office/powerpoint/2010/main" val="1367769760"/>
              </p:ext>
            </p:extLst>
          </p:nvPr>
        </p:nvGraphicFramePr>
        <p:xfrm>
          <a:off x="498475" y="1003300"/>
          <a:ext cx="10949305" cy="5134484"/>
        </p:xfrm>
        <a:graphic>
          <a:graphicData uri="http://schemas.openxmlformats.org/drawingml/2006/table">
            <a:tbl>
              <a:tblPr firstRow="1" bandRow="1">
                <a:tableStyleId>{0660B408-B3CF-4A94-85FC-2B1E0A45F4A2}</a:tableStyleId>
              </a:tblPr>
              <a:tblGrid>
                <a:gridCol w="763905">
                  <a:extLst>
                    <a:ext uri="{9D8B030D-6E8A-4147-A177-3AD203B41FA5}">
                      <a16:colId xmlns:a16="http://schemas.microsoft.com/office/drawing/2014/main" val="1269775362"/>
                    </a:ext>
                  </a:extLst>
                </a:gridCol>
                <a:gridCol w="8763000">
                  <a:extLst>
                    <a:ext uri="{9D8B030D-6E8A-4147-A177-3AD203B41FA5}">
                      <a16:colId xmlns:a16="http://schemas.microsoft.com/office/drawing/2014/main" val="2859926001"/>
                    </a:ext>
                  </a:extLst>
                </a:gridCol>
                <a:gridCol w="317500">
                  <a:extLst>
                    <a:ext uri="{9D8B030D-6E8A-4147-A177-3AD203B41FA5}">
                      <a16:colId xmlns:a16="http://schemas.microsoft.com/office/drawing/2014/main" val="3631412759"/>
                    </a:ext>
                  </a:extLst>
                </a:gridCol>
                <a:gridCol w="342900">
                  <a:extLst>
                    <a:ext uri="{9D8B030D-6E8A-4147-A177-3AD203B41FA5}">
                      <a16:colId xmlns:a16="http://schemas.microsoft.com/office/drawing/2014/main" val="1388047173"/>
                    </a:ext>
                  </a:extLst>
                </a:gridCol>
                <a:gridCol w="381000">
                  <a:extLst>
                    <a:ext uri="{9D8B030D-6E8A-4147-A177-3AD203B41FA5}">
                      <a16:colId xmlns:a16="http://schemas.microsoft.com/office/drawing/2014/main" val="932608855"/>
                    </a:ext>
                  </a:extLst>
                </a:gridCol>
                <a:gridCol w="381000">
                  <a:extLst>
                    <a:ext uri="{9D8B030D-6E8A-4147-A177-3AD203B41FA5}">
                      <a16:colId xmlns:a16="http://schemas.microsoft.com/office/drawing/2014/main" val="3967418584"/>
                    </a:ext>
                  </a:extLst>
                </a:gridCol>
              </a:tblGrid>
              <a:tr h="425450">
                <a:tc>
                  <a:txBody>
                    <a:bodyPr/>
                    <a:lstStyle/>
                    <a:p>
                      <a:r>
                        <a:rPr lang="en-GB" dirty="0">
                          <a:latin typeface="+mn-lt"/>
                        </a:rPr>
                        <a:t>Req. #</a:t>
                      </a:r>
                    </a:p>
                  </a:txBody>
                  <a:tcPr/>
                </a:tc>
                <a:tc>
                  <a:txBody>
                    <a:bodyPr/>
                    <a:lstStyle/>
                    <a:p>
                      <a:r>
                        <a:rPr lang="en-GB" dirty="0">
                          <a:latin typeface="+mn-lt"/>
                        </a:rPr>
                        <a:t>Description</a:t>
                      </a:r>
                    </a:p>
                  </a:txBody>
                  <a:tcPr/>
                </a:tc>
                <a:tc>
                  <a:txBody>
                    <a:bodyPr/>
                    <a:lstStyle/>
                    <a:p>
                      <a:r>
                        <a:rPr lang="en-GB" dirty="0">
                          <a:latin typeface="+mn-lt"/>
                        </a:rPr>
                        <a:t>A</a:t>
                      </a:r>
                    </a:p>
                  </a:txBody>
                  <a:tcPr/>
                </a:tc>
                <a:tc>
                  <a:txBody>
                    <a:bodyPr/>
                    <a:lstStyle/>
                    <a:p>
                      <a:r>
                        <a:rPr lang="en-GB" dirty="0">
                          <a:latin typeface="+mn-lt"/>
                        </a:rPr>
                        <a:t>I</a:t>
                      </a:r>
                    </a:p>
                  </a:txBody>
                  <a:tcPr/>
                </a:tc>
                <a:tc>
                  <a:txBody>
                    <a:bodyPr/>
                    <a:lstStyle/>
                    <a:p>
                      <a:r>
                        <a:rPr lang="en-GB" dirty="0">
                          <a:latin typeface="+mn-lt"/>
                        </a:rPr>
                        <a:t>T</a:t>
                      </a:r>
                    </a:p>
                  </a:txBody>
                  <a:tcPr/>
                </a:tc>
                <a:tc>
                  <a:txBody>
                    <a:bodyPr/>
                    <a:lstStyle/>
                    <a:p>
                      <a:r>
                        <a:rPr lang="en-GB" dirty="0">
                          <a:latin typeface="+mn-lt"/>
                        </a:rPr>
                        <a:t>D</a:t>
                      </a:r>
                    </a:p>
                  </a:txBody>
                  <a:tcPr/>
                </a:tc>
                <a:extLst>
                  <a:ext uri="{0D108BD9-81ED-4DB2-BD59-A6C34878D82A}">
                    <a16:rowId xmlns:a16="http://schemas.microsoft.com/office/drawing/2014/main" val="2224023154"/>
                  </a:ext>
                </a:extLst>
              </a:tr>
              <a:tr h="425450">
                <a:tc>
                  <a:txBody>
                    <a:bodyPr/>
                    <a:lstStyle/>
                    <a:p>
                      <a:pPr>
                        <a:lnSpc>
                          <a:spcPct val="107000"/>
                        </a:lnSpc>
                        <a:spcAft>
                          <a:spcPts val="800"/>
                        </a:spcAft>
                      </a:pPr>
                      <a:r>
                        <a:rPr lang="en-GB" sz="1400" dirty="0">
                          <a:effectLst/>
                          <a:latin typeface="+mn-lt"/>
                          <a:ea typeface="Times New Roman" panose="02020603050405020304" pitchFamily="18" charset="0"/>
                          <a:cs typeface="Times New Roman" panose="02020603050405020304" pitchFamily="18" charset="0"/>
                        </a:rPr>
                        <a:t>12</a:t>
                      </a:r>
                    </a:p>
                  </a:txBody>
                  <a:tcPr marL="68580" marR="68580" marT="0" marB="0"/>
                </a:tc>
                <a:tc>
                  <a:txBody>
                    <a:bodyPr/>
                    <a:lstStyle/>
                    <a:p>
                      <a:pPr>
                        <a:lnSpc>
                          <a:spcPct val="107000"/>
                        </a:lnSpc>
                        <a:spcAft>
                          <a:spcPts val="800"/>
                        </a:spcAft>
                      </a:pPr>
                      <a:r>
                        <a:rPr lang="en-GB" sz="1400" dirty="0">
                          <a:effectLst/>
                          <a:latin typeface="+mn-lt"/>
                          <a:ea typeface="Times New Roman" panose="02020603050405020304" pitchFamily="18" charset="0"/>
                          <a:cs typeface="Times New Roman" panose="02020603050405020304" pitchFamily="18" charset="0"/>
                        </a:rPr>
                        <a:t>The </a:t>
                      </a:r>
                      <a:r>
                        <a:rPr lang="en-GB" sz="1400" dirty="0" err="1">
                          <a:effectLst/>
                          <a:latin typeface="+mn-lt"/>
                          <a:ea typeface="Times New Roman" panose="02020603050405020304" pitchFamily="18" charset="0"/>
                          <a:cs typeface="Times New Roman" panose="02020603050405020304" pitchFamily="18" charset="0"/>
                        </a:rPr>
                        <a:t>CanSat</a:t>
                      </a:r>
                      <a:r>
                        <a:rPr lang="en-GB" sz="1400" dirty="0">
                          <a:effectLst/>
                          <a:latin typeface="+mn-lt"/>
                          <a:ea typeface="Times New Roman" panose="02020603050405020304" pitchFamily="18" charset="0"/>
                          <a:cs typeface="Times New Roman" panose="02020603050405020304" pitchFamily="18" charset="0"/>
                        </a:rPr>
                        <a:t> shall determine altitude with respect to ground level based on pressure and temperature readings</a:t>
                      </a:r>
                    </a:p>
                  </a:txBody>
                  <a:tcPr marL="68580" marR="68580" marT="0" marB="0"/>
                </a:tc>
                <a:tc>
                  <a:txBody>
                    <a:bodyPr/>
                    <a:lstStyle/>
                    <a:p>
                      <a:r>
                        <a:rPr lang="en-GB" dirty="0">
                          <a:latin typeface="+mn-lt"/>
                        </a:rPr>
                        <a:t>X</a:t>
                      </a:r>
                    </a:p>
                  </a:txBody>
                  <a:tcPr/>
                </a:tc>
                <a:tc>
                  <a:txBody>
                    <a:bodyPr/>
                    <a:lstStyle/>
                    <a:p>
                      <a:endParaRPr lang="en-GB" dirty="0">
                        <a:latin typeface="+mn-lt"/>
                      </a:endParaRPr>
                    </a:p>
                  </a:txBody>
                  <a:tcPr/>
                </a:tc>
                <a:tc>
                  <a:txBody>
                    <a:bodyPr/>
                    <a:lstStyle/>
                    <a:p>
                      <a:r>
                        <a:rPr lang="en-GB" dirty="0">
                          <a:latin typeface="+mn-lt"/>
                        </a:rPr>
                        <a:t>X</a:t>
                      </a:r>
                    </a:p>
                  </a:txBody>
                  <a:tcPr/>
                </a:tc>
                <a:tc>
                  <a:txBody>
                    <a:bodyPr/>
                    <a:lstStyle/>
                    <a:p>
                      <a:r>
                        <a:rPr lang="en-GB" dirty="0">
                          <a:latin typeface="+mn-lt"/>
                        </a:rPr>
                        <a:t>X</a:t>
                      </a:r>
                    </a:p>
                  </a:txBody>
                  <a:tcPr/>
                </a:tc>
                <a:extLst>
                  <a:ext uri="{0D108BD9-81ED-4DB2-BD59-A6C34878D82A}">
                    <a16:rowId xmlns:a16="http://schemas.microsoft.com/office/drawing/2014/main" val="1143818874"/>
                  </a:ext>
                </a:extLst>
              </a:tr>
              <a:tr h="425450">
                <a:tc>
                  <a:txBody>
                    <a:bodyPr/>
                    <a:lstStyle/>
                    <a:p>
                      <a:pPr>
                        <a:lnSpc>
                          <a:spcPct val="107000"/>
                        </a:lnSpc>
                        <a:spcAft>
                          <a:spcPts val="800"/>
                        </a:spcAft>
                      </a:pPr>
                      <a:r>
                        <a:rPr lang="en-GB" sz="1400" dirty="0">
                          <a:effectLst/>
                          <a:latin typeface="+mn-lt"/>
                          <a:ea typeface="Times New Roman" panose="02020603050405020304" pitchFamily="18" charset="0"/>
                          <a:cs typeface="Times New Roman" panose="02020603050405020304" pitchFamily="18" charset="0"/>
                        </a:rPr>
                        <a:t>13</a:t>
                      </a:r>
                    </a:p>
                  </a:txBody>
                  <a:tcPr marL="68580" marR="68580" marT="0" marB="0"/>
                </a:tc>
                <a:tc>
                  <a:txBody>
                    <a:bodyPr/>
                    <a:lstStyle/>
                    <a:p>
                      <a:pPr>
                        <a:lnSpc>
                          <a:spcPct val="107000"/>
                        </a:lnSpc>
                        <a:spcAft>
                          <a:spcPts val="800"/>
                        </a:spcAft>
                      </a:pPr>
                      <a:r>
                        <a:rPr lang="en-GB" sz="1400" dirty="0">
                          <a:effectLst/>
                          <a:latin typeface="+mn-lt"/>
                          <a:ea typeface="Times New Roman" panose="02020603050405020304" pitchFamily="18" charset="0"/>
                          <a:cs typeface="Times New Roman" panose="02020603050405020304" pitchFamily="18" charset="0"/>
                        </a:rPr>
                        <a:t>Each sensor data packet shall be tagged with mission time and packet count.</a:t>
                      </a:r>
                    </a:p>
                  </a:txBody>
                  <a:tcPr marL="68580" marR="68580" marT="0" marB="0"/>
                </a:tc>
                <a:tc>
                  <a:txBody>
                    <a:bodyPr/>
                    <a:lstStyle/>
                    <a:p>
                      <a:endParaRPr lang="en-GB" dirty="0">
                        <a:latin typeface="+mn-lt"/>
                      </a:endParaRPr>
                    </a:p>
                  </a:txBody>
                  <a:tcPr/>
                </a:tc>
                <a:tc>
                  <a:txBody>
                    <a:bodyPr/>
                    <a:lstStyle/>
                    <a:p>
                      <a:endParaRPr lang="en-GB" dirty="0">
                        <a:latin typeface="+mn-lt"/>
                      </a:endParaRPr>
                    </a:p>
                  </a:txBody>
                  <a:tcPr/>
                </a:tc>
                <a:tc>
                  <a:txBody>
                    <a:bodyPr/>
                    <a:lstStyle/>
                    <a:p>
                      <a:r>
                        <a:rPr lang="en-GB" dirty="0">
                          <a:latin typeface="+mn-lt"/>
                        </a:rPr>
                        <a:t>X</a:t>
                      </a:r>
                    </a:p>
                  </a:txBody>
                  <a:tcPr/>
                </a:tc>
                <a:tc>
                  <a:txBody>
                    <a:bodyPr/>
                    <a:lstStyle/>
                    <a:p>
                      <a:r>
                        <a:rPr lang="en-GB" dirty="0">
                          <a:latin typeface="+mn-lt"/>
                        </a:rPr>
                        <a:t>X</a:t>
                      </a:r>
                    </a:p>
                  </a:txBody>
                  <a:tcPr/>
                </a:tc>
                <a:extLst>
                  <a:ext uri="{0D108BD9-81ED-4DB2-BD59-A6C34878D82A}">
                    <a16:rowId xmlns:a16="http://schemas.microsoft.com/office/drawing/2014/main" val="706798993"/>
                  </a:ext>
                </a:extLst>
              </a:tr>
              <a:tr h="425450">
                <a:tc>
                  <a:txBody>
                    <a:bodyPr/>
                    <a:lstStyle/>
                    <a:p>
                      <a:pPr>
                        <a:lnSpc>
                          <a:spcPct val="107000"/>
                        </a:lnSpc>
                        <a:spcAft>
                          <a:spcPts val="800"/>
                        </a:spcAft>
                      </a:pPr>
                      <a:r>
                        <a:rPr lang="en-GB" sz="1400" dirty="0">
                          <a:effectLst/>
                          <a:latin typeface="+mn-lt"/>
                          <a:ea typeface="Times New Roman" panose="02020603050405020304" pitchFamily="18" charset="0"/>
                          <a:cs typeface="Times New Roman" panose="02020603050405020304" pitchFamily="18" charset="0"/>
                        </a:rPr>
                        <a:t>14</a:t>
                      </a:r>
                    </a:p>
                  </a:txBody>
                  <a:tcPr marL="68580" marR="68580" marT="0" marB="0"/>
                </a:tc>
                <a:tc>
                  <a:txBody>
                    <a:bodyPr/>
                    <a:lstStyle/>
                    <a:p>
                      <a:pPr>
                        <a:lnSpc>
                          <a:spcPct val="107000"/>
                        </a:lnSpc>
                        <a:spcAft>
                          <a:spcPts val="800"/>
                        </a:spcAft>
                        <a:tabLst>
                          <a:tab pos="3162300" algn="l"/>
                        </a:tabLst>
                      </a:pPr>
                      <a:r>
                        <a:rPr lang="en-GB" sz="1400" dirty="0">
                          <a:effectLst/>
                          <a:latin typeface="+mn-lt"/>
                          <a:ea typeface="Times New Roman" panose="02020603050405020304" pitchFamily="18" charset="0"/>
                          <a:cs typeface="Times New Roman" panose="02020603050405020304" pitchFamily="18" charset="0"/>
                        </a:rPr>
                        <a:t>Packet count and mission time do not reset with processor reset.</a:t>
                      </a:r>
                    </a:p>
                  </a:txBody>
                  <a:tcPr marL="68580" marR="68580" marT="0" marB="0"/>
                </a:tc>
                <a:tc>
                  <a:txBody>
                    <a:bodyPr/>
                    <a:lstStyle/>
                    <a:p>
                      <a:endParaRPr lang="en-GB" dirty="0">
                        <a:latin typeface="+mn-lt"/>
                      </a:endParaRPr>
                    </a:p>
                  </a:txBody>
                  <a:tcPr/>
                </a:tc>
                <a:tc>
                  <a:txBody>
                    <a:bodyPr/>
                    <a:lstStyle/>
                    <a:p>
                      <a:endParaRPr lang="en-GB" dirty="0">
                        <a:latin typeface="+mn-lt"/>
                      </a:endParaRPr>
                    </a:p>
                  </a:txBody>
                  <a:tcPr/>
                </a:tc>
                <a:tc>
                  <a:txBody>
                    <a:bodyPr/>
                    <a:lstStyle/>
                    <a:p>
                      <a:r>
                        <a:rPr lang="en-GB" dirty="0">
                          <a:latin typeface="+mn-lt"/>
                        </a:rPr>
                        <a:t>X</a:t>
                      </a:r>
                    </a:p>
                  </a:txBody>
                  <a:tcPr/>
                </a:tc>
                <a:tc>
                  <a:txBody>
                    <a:bodyPr/>
                    <a:lstStyle/>
                    <a:p>
                      <a:r>
                        <a:rPr lang="en-GB" dirty="0">
                          <a:latin typeface="+mn-lt"/>
                        </a:rPr>
                        <a:t>X</a:t>
                      </a:r>
                    </a:p>
                  </a:txBody>
                  <a:tcPr/>
                </a:tc>
                <a:extLst>
                  <a:ext uri="{0D108BD9-81ED-4DB2-BD59-A6C34878D82A}">
                    <a16:rowId xmlns:a16="http://schemas.microsoft.com/office/drawing/2014/main" val="901354343"/>
                  </a:ext>
                </a:extLst>
              </a:tr>
              <a:tr h="425450">
                <a:tc>
                  <a:txBody>
                    <a:bodyPr/>
                    <a:lstStyle/>
                    <a:p>
                      <a:pPr>
                        <a:lnSpc>
                          <a:spcPct val="107000"/>
                        </a:lnSpc>
                        <a:spcAft>
                          <a:spcPts val="800"/>
                        </a:spcAft>
                      </a:pPr>
                      <a:r>
                        <a:rPr lang="en-GB" sz="1400">
                          <a:effectLst/>
                          <a:latin typeface="+mn-lt"/>
                          <a:ea typeface="Times New Roman" panose="02020603050405020304" pitchFamily="18" charset="0"/>
                          <a:cs typeface="Times New Roman" panose="02020603050405020304" pitchFamily="18" charset="0"/>
                        </a:rPr>
                        <a:t>15</a:t>
                      </a:r>
                    </a:p>
                  </a:txBody>
                  <a:tcPr marL="68580" marR="68580" marT="0" marB="0"/>
                </a:tc>
                <a:tc>
                  <a:txBody>
                    <a:bodyPr/>
                    <a:lstStyle/>
                    <a:p>
                      <a:pPr>
                        <a:lnSpc>
                          <a:spcPct val="107000"/>
                        </a:lnSpc>
                        <a:spcAft>
                          <a:spcPts val="800"/>
                        </a:spcAft>
                      </a:pPr>
                      <a:r>
                        <a:rPr lang="en-GB" sz="1400" dirty="0">
                          <a:effectLst/>
                          <a:latin typeface="+mn-lt"/>
                          <a:ea typeface="Times New Roman" panose="02020603050405020304" pitchFamily="18" charset="0"/>
                          <a:cs typeface="Times New Roman" panose="02020603050405020304" pitchFamily="18" charset="0"/>
                        </a:rPr>
                        <a:t>The sensor data packet shall meet the following structure: packet count, mission time, pressure, temperature, altitude, battery voltage, GPS longitude, GPS latitude, soft state, Bonus</a:t>
                      </a:r>
                    </a:p>
                  </a:txBody>
                  <a:tcPr marL="68580" marR="68580" marT="0" marB="0"/>
                </a:tc>
                <a:tc>
                  <a:txBody>
                    <a:bodyPr/>
                    <a:lstStyle/>
                    <a:p>
                      <a:r>
                        <a:rPr lang="en-GB" dirty="0">
                          <a:latin typeface="+mn-lt"/>
                        </a:rPr>
                        <a:t>X</a:t>
                      </a:r>
                    </a:p>
                  </a:txBody>
                  <a:tcPr/>
                </a:tc>
                <a:tc>
                  <a:txBody>
                    <a:bodyPr/>
                    <a:lstStyle/>
                    <a:p>
                      <a:endParaRPr lang="en-GB" dirty="0">
                        <a:latin typeface="+mn-lt"/>
                      </a:endParaRPr>
                    </a:p>
                  </a:txBody>
                  <a:tcPr/>
                </a:tc>
                <a:tc>
                  <a:txBody>
                    <a:bodyPr/>
                    <a:lstStyle/>
                    <a:p>
                      <a:endParaRPr lang="en-GB" dirty="0">
                        <a:latin typeface="+mn-lt"/>
                      </a:endParaRPr>
                    </a:p>
                  </a:txBody>
                  <a:tcPr/>
                </a:tc>
                <a:tc>
                  <a:txBody>
                    <a:bodyPr/>
                    <a:lstStyle/>
                    <a:p>
                      <a:r>
                        <a:rPr lang="en-GB" dirty="0">
                          <a:latin typeface="+mn-lt"/>
                        </a:rPr>
                        <a:t>X</a:t>
                      </a:r>
                    </a:p>
                  </a:txBody>
                  <a:tcPr/>
                </a:tc>
                <a:extLst>
                  <a:ext uri="{0D108BD9-81ED-4DB2-BD59-A6C34878D82A}">
                    <a16:rowId xmlns:a16="http://schemas.microsoft.com/office/drawing/2014/main" val="3196717983"/>
                  </a:ext>
                </a:extLst>
              </a:tr>
              <a:tr h="425450">
                <a:tc>
                  <a:txBody>
                    <a:bodyPr/>
                    <a:lstStyle/>
                    <a:p>
                      <a:pPr>
                        <a:lnSpc>
                          <a:spcPct val="107000"/>
                        </a:lnSpc>
                        <a:spcAft>
                          <a:spcPts val="800"/>
                        </a:spcAft>
                      </a:pPr>
                      <a:r>
                        <a:rPr lang="en-GB" sz="1400" dirty="0">
                          <a:effectLst/>
                          <a:latin typeface="+mn-lt"/>
                          <a:ea typeface="Times New Roman" panose="02020603050405020304" pitchFamily="18" charset="0"/>
                          <a:cs typeface="Times New Roman" panose="02020603050405020304" pitchFamily="18" charset="0"/>
                        </a:rPr>
                        <a:t>16</a:t>
                      </a:r>
                    </a:p>
                  </a:txBody>
                  <a:tcPr marL="68580" marR="68580" marT="0" marB="0"/>
                </a:tc>
                <a:tc>
                  <a:txBody>
                    <a:bodyPr/>
                    <a:lstStyle/>
                    <a:p>
                      <a:pPr>
                        <a:lnSpc>
                          <a:spcPct val="107000"/>
                        </a:lnSpc>
                        <a:spcAft>
                          <a:spcPts val="800"/>
                        </a:spcAft>
                      </a:pPr>
                      <a:r>
                        <a:rPr lang="en-GB" sz="1400" dirty="0">
                          <a:effectLst/>
                          <a:latin typeface="+mn-lt"/>
                          <a:ea typeface="Times New Roman" panose="02020603050405020304" pitchFamily="18" charset="0"/>
                          <a:cs typeface="Times New Roman" panose="02020603050405020304" pitchFamily="18" charset="0"/>
                        </a:rPr>
                        <a:t>The </a:t>
                      </a:r>
                      <a:r>
                        <a:rPr lang="en-GB" sz="1400" dirty="0" err="1">
                          <a:effectLst/>
                          <a:latin typeface="+mn-lt"/>
                          <a:ea typeface="Times New Roman" panose="02020603050405020304" pitchFamily="18" charset="0"/>
                          <a:cs typeface="Times New Roman" panose="02020603050405020304" pitchFamily="18" charset="0"/>
                        </a:rPr>
                        <a:t>CanSat</a:t>
                      </a:r>
                      <a:r>
                        <a:rPr lang="en-GB" sz="1400" dirty="0">
                          <a:effectLst/>
                          <a:latin typeface="+mn-lt"/>
                          <a:ea typeface="Times New Roman" panose="02020603050405020304" pitchFamily="18" charset="0"/>
                          <a:cs typeface="Times New Roman" panose="02020603050405020304" pitchFamily="18" charset="0"/>
                        </a:rPr>
                        <a:t> shall store all sensor data packets onboard.</a:t>
                      </a:r>
                    </a:p>
                  </a:txBody>
                  <a:tcPr marL="68580" marR="68580" marT="0" marB="0"/>
                </a:tc>
                <a:tc>
                  <a:txBody>
                    <a:bodyPr/>
                    <a:lstStyle/>
                    <a:p>
                      <a:endParaRPr lang="en-GB" dirty="0">
                        <a:latin typeface="+mn-lt"/>
                      </a:endParaRPr>
                    </a:p>
                  </a:txBody>
                  <a:tcPr/>
                </a:tc>
                <a:tc>
                  <a:txBody>
                    <a:bodyPr/>
                    <a:lstStyle/>
                    <a:p>
                      <a:r>
                        <a:rPr lang="en-GB" dirty="0">
                          <a:latin typeface="+mn-lt"/>
                        </a:rPr>
                        <a:t>X</a:t>
                      </a:r>
                    </a:p>
                  </a:txBody>
                  <a:tcPr/>
                </a:tc>
                <a:tc>
                  <a:txBody>
                    <a:bodyPr/>
                    <a:lstStyle/>
                    <a:p>
                      <a:endParaRPr lang="en-GB" dirty="0">
                        <a:latin typeface="+mn-lt"/>
                      </a:endParaRPr>
                    </a:p>
                  </a:txBody>
                  <a:tcPr/>
                </a:tc>
                <a:tc>
                  <a:txBody>
                    <a:bodyPr/>
                    <a:lstStyle/>
                    <a:p>
                      <a:r>
                        <a:rPr lang="en-GB" dirty="0">
                          <a:latin typeface="+mn-lt"/>
                        </a:rPr>
                        <a:t>X</a:t>
                      </a:r>
                    </a:p>
                  </a:txBody>
                  <a:tcPr/>
                </a:tc>
                <a:extLst>
                  <a:ext uri="{0D108BD9-81ED-4DB2-BD59-A6C34878D82A}">
                    <a16:rowId xmlns:a16="http://schemas.microsoft.com/office/drawing/2014/main" val="2199797440"/>
                  </a:ext>
                </a:extLst>
              </a:tr>
              <a:tr h="425450">
                <a:tc>
                  <a:txBody>
                    <a:bodyPr/>
                    <a:lstStyle/>
                    <a:p>
                      <a:pPr>
                        <a:lnSpc>
                          <a:spcPct val="107000"/>
                        </a:lnSpc>
                        <a:spcAft>
                          <a:spcPts val="800"/>
                        </a:spcAft>
                      </a:pPr>
                      <a:r>
                        <a:rPr lang="en-GB" sz="1400" dirty="0">
                          <a:effectLst/>
                          <a:latin typeface="+mn-lt"/>
                          <a:ea typeface="Times New Roman" panose="02020603050405020304" pitchFamily="18" charset="0"/>
                          <a:cs typeface="Times New Roman" panose="02020603050405020304" pitchFamily="18" charset="0"/>
                        </a:rPr>
                        <a:t>17</a:t>
                      </a:r>
                    </a:p>
                  </a:txBody>
                  <a:tcPr marL="68580" marR="68580" marT="0" marB="0"/>
                </a:tc>
                <a:tc>
                  <a:txBody>
                    <a:bodyPr/>
                    <a:lstStyle/>
                    <a:p>
                      <a:pPr>
                        <a:lnSpc>
                          <a:spcPct val="107000"/>
                        </a:lnSpc>
                        <a:spcAft>
                          <a:spcPts val="800"/>
                        </a:spcAft>
                      </a:pPr>
                      <a:r>
                        <a:rPr lang="en-GB" sz="1400">
                          <a:effectLst/>
                          <a:latin typeface="+mn-lt"/>
                          <a:ea typeface="Times New Roman" panose="02020603050405020304" pitchFamily="18" charset="0"/>
                          <a:cs typeface="Times New Roman" panose="02020603050405020304" pitchFamily="18" charset="0"/>
                        </a:rPr>
                        <a:t>The CanSat shall transmit all sensor data packets to the Ground Control Station during flight.</a:t>
                      </a:r>
                    </a:p>
                  </a:txBody>
                  <a:tcPr marL="68580" marR="68580" marT="0" marB="0"/>
                </a:tc>
                <a:tc>
                  <a:txBody>
                    <a:bodyPr/>
                    <a:lstStyle/>
                    <a:p>
                      <a:r>
                        <a:rPr lang="en-GB" dirty="0">
                          <a:latin typeface="+mn-lt"/>
                        </a:rPr>
                        <a:t>X</a:t>
                      </a:r>
                    </a:p>
                  </a:txBody>
                  <a:tcPr/>
                </a:tc>
                <a:tc>
                  <a:txBody>
                    <a:bodyPr/>
                    <a:lstStyle/>
                    <a:p>
                      <a:endParaRPr lang="en-GB" dirty="0">
                        <a:latin typeface="+mn-lt"/>
                      </a:endParaRPr>
                    </a:p>
                  </a:txBody>
                  <a:tcPr/>
                </a:tc>
                <a:tc>
                  <a:txBody>
                    <a:bodyPr/>
                    <a:lstStyle/>
                    <a:p>
                      <a:r>
                        <a:rPr lang="en-GB" dirty="0">
                          <a:latin typeface="+mn-lt"/>
                        </a:rPr>
                        <a:t>X</a:t>
                      </a:r>
                    </a:p>
                  </a:txBody>
                  <a:tcPr/>
                </a:tc>
                <a:tc>
                  <a:txBody>
                    <a:bodyPr/>
                    <a:lstStyle/>
                    <a:p>
                      <a:r>
                        <a:rPr lang="en-GB" dirty="0">
                          <a:latin typeface="+mn-lt"/>
                        </a:rPr>
                        <a:t>X</a:t>
                      </a:r>
                    </a:p>
                  </a:txBody>
                  <a:tcPr/>
                </a:tc>
                <a:extLst>
                  <a:ext uri="{0D108BD9-81ED-4DB2-BD59-A6C34878D82A}">
                    <a16:rowId xmlns:a16="http://schemas.microsoft.com/office/drawing/2014/main" val="593552872"/>
                  </a:ext>
                </a:extLst>
              </a:tr>
              <a:tr h="425450">
                <a:tc>
                  <a:txBody>
                    <a:bodyPr/>
                    <a:lstStyle/>
                    <a:p>
                      <a:pPr>
                        <a:lnSpc>
                          <a:spcPct val="107000"/>
                        </a:lnSpc>
                        <a:spcAft>
                          <a:spcPts val="800"/>
                        </a:spcAft>
                      </a:pPr>
                      <a:r>
                        <a:rPr lang="en-GB" sz="1400">
                          <a:effectLst/>
                          <a:latin typeface="+mn-lt"/>
                          <a:ea typeface="Times New Roman" panose="02020603050405020304" pitchFamily="18" charset="0"/>
                          <a:cs typeface="Times New Roman" panose="02020603050405020304" pitchFamily="18" charset="0"/>
                        </a:rPr>
                        <a:t>18</a:t>
                      </a:r>
                    </a:p>
                  </a:txBody>
                  <a:tcPr marL="68580" marR="68580" marT="0" marB="0"/>
                </a:tc>
                <a:tc>
                  <a:txBody>
                    <a:bodyPr/>
                    <a:lstStyle/>
                    <a:p>
                      <a:pPr>
                        <a:lnSpc>
                          <a:spcPct val="107000"/>
                        </a:lnSpc>
                        <a:spcAft>
                          <a:spcPts val="800"/>
                        </a:spcAft>
                      </a:pPr>
                      <a:r>
                        <a:rPr lang="en-GB" sz="1400">
                          <a:effectLst/>
                          <a:latin typeface="+mn-lt"/>
                          <a:ea typeface="Times New Roman" panose="02020603050405020304" pitchFamily="18" charset="0"/>
                          <a:cs typeface="Times New Roman" panose="02020603050405020304" pitchFamily="18" charset="0"/>
                        </a:rPr>
                        <a:t>The CanSat shall include a power indicator such as an LED or buzzer, which shall indicate a successful startup and that the CanSat is operational.</a:t>
                      </a:r>
                    </a:p>
                  </a:txBody>
                  <a:tcPr marL="68580" marR="68580" marT="0" marB="0"/>
                </a:tc>
                <a:tc>
                  <a:txBody>
                    <a:bodyPr/>
                    <a:lstStyle/>
                    <a:p>
                      <a:endParaRPr lang="en-GB" dirty="0">
                        <a:latin typeface="+mn-lt"/>
                      </a:endParaRPr>
                    </a:p>
                  </a:txBody>
                  <a:tcPr/>
                </a:tc>
                <a:tc>
                  <a:txBody>
                    <a:bodyPr/>
                    <a:lstStyle/>
                    <a:p>
                      <a:endParaRPr lang="en-GB" dirty="0">
                        <a:latin typeface="+mn-lt"/>
                      </a:endParaRPr>
                    </a:p>
                  </a:txBody>
                  <a:tcPr/>
                </a:tc>
                <a:tc>
                  <a:txBody>
                    <a:bodyPr/>
                    <a:lstStyle/>
                    <a:p>
                      <a:r>
                        <a:rPr lang="en-GB" dirty="0">
                          <a:latin typeface="+mn-lt"/>
                        </a:rPr>
                        <a:t>X</a:t>
                      </a:r>
                    </a:p>
                  </a:txBody>
                  <a:tcPr/>
                </a:tc>
                <a:tc>
                  <a:txBody>
                    <a:bodyPr/>
                    <a:lstStyle/>
                    <a:p>
                      <a:r>
                        <a:rPr lang="en-GB" dirty="0">
                          <a:latin typeface="+mn-lt"/>
                        </a:rPr>
                        <a:t>X</a:t>
                      </a:r>
                    </a:p>
                  </a:txBody>
                  <a:tcPr/>
                </a:tc>
                <a:extLst>
                  <a:ext uri="{0D108BD9-81ED-4DB2-BD59-A6C34878D82A}">
                    <a16:rowId xmlns:a16="http://schemas.microsoft.com/office/drawing/2014/main" val="3509932549"/>
                  </a:ext>
                </a:extLst>
              </a:tr>
              <a:tr h="425450">
                <a:tc>
                  <a:txBody>
                    <a:bodyPr/>
                    <a:lstStyle/>
                    <a:p>
                      <a:pPr>
                        <a:lnSpc>
                          <a:spcPct val="107000"/>
                        </a:lnSpc>
                        <a:spcAft>
                          <a:spcPts val="800"/>
                        </a:spcAft>
                      </a:pPr>
                      <a:r>
                        <a:rPr lang="en-GB" sz="1400">
                          <a:effectLst/>
                          <a:latin typeface="+mn-lt"/>
                          <a:ea typeface="Times New Roman" panose="02020603050405020304" pitchFamily="18" charset="0"/>
                          <a:cs typeface="Times New Roman" panose="02020603050405020304" pitchFamily="18" charset="0"/>
                        </a:rPr>
                        <a:t>19</a:t>
                      </a:r>
                    </a:p>
                  </a:txBody>
                  <a:tcPr marL="68580" marR="68580" marT="0" marB="0"/>
                </a:tc>
                <a:tc>
                  <a:txBody>
                    <a:bodyPr/>
                    <a:lstStyle/>
                    <a:p>
                      <a:pPr>
                        <a:lnSpc>
                          <a:spcPct val="107000"/>
                        </a:lnSpc>
                        <a:spcAft>
                          <a:spcPts val="800"/>
                        </a:spcAft>
                      </a:pPr>
                      <a:r>
                        <a:rPr lang="en-GB" sz="1400">
                          <a:effectLst/>
                          <a:latin typeface="+mn-lt"/>
                          <a:ea typeface="Times New Roman" panose="02020603050405020304" pitchFamily="18" charset="0"/>
                          <a:cs typeface="Times New Roman" panose="02020603050405020304" pitchFamily="18" charset="0"/>
                        </a:rPr>
                        <a:t>The audio beacon is required to sound at least once a second after landing.</a:t>
                      </a:r>
                    </a:p>
                  </a:txBody>
                  <a:tcPr marL="68580" marR="68580" marT="0" marB="0"/>
                </a:tc>
                <a:tc>
                  <a:txBody>
                    <a:bodyPr/>
                    <a:lstStyle/>
                    <a:p>
                      <a:endParaRPr lang="en-GB" dirty="0">
                        <a:latin typeface="+mn-lt"/>
                      </a:endParaRPr>
                    </a:p>
                  </a:txBody>
                  <a:tcPr/>
                </a:tc>
                <a:tc>
                  <a:txBody>
                    <a:bodyPr/>
                    <a:lstStyle/>
                    <a:p>
                      <a:endParaRPr lang="en-GB" dirty="0">
                        <a:latin typeface="+mn-lt"/>
                      </a:endParaRPr>
                    </a:p>
                  </a:txBody>
                  <a:tcPr/>
                </a:tc>
                <a:tc>
                  <a:txBody>
                    <a:bodyPr/>
                    <a:lstStyle/>
                    <a:p>
                      <a:r>
                        <a:rPr lang="en-GB" dirty="0">
                          <a:latin typeface="+mn-lt"/>
                        </a:rPr>
                        <a:t>X</a:t>
                      </a:r>
                    </a:p>
                  </a:txBody>
                  <a:tcPr/>
                </a:tc>
                <a:tc>
                  <a:txBody>
                    <a:bodyPr/>
                    <a:lstStyle/>
                    <a:p>
                      <a:r>
                        <a:rPr lang="en-GB" dirty="0">
                          <a:latin typeface="+mn-lt"/>
                        </a:rPr>
                        <a:t>X</a:t>
                      </a:r>
                    </a:p>
                  </a:txBody>
                  <a:tcPr/>
                </a:tc>
                <a:extLst>
                  <a:ext uri="{0D108BD9-81ED-4DB2-BD59-A6C34878D82A}">
                    <a16:rowId xmlns:a16="http://schemas.microsoft.com/office/drawing/2014/main" val="2199199698"/>
                  </a:ext>
                </a:extLst>
              </a:tr>
              <a:tr h="425450">
                <a:tc>
                  <a:txBody>
                    <a:bodyPr/>
                    <a:lstStyle/>
                    <a:p>
                      <a:pPr>
                        <a:lnSpc>
                          <a:spcPct val="107000"/>
                        </a:lnSpc>
                        <a:spcAft>
                          <a:spcPts val="800"/>
                        </a:spcAft>
                      </a:pPr>
                      <a:r>
                        <a:rPr lang="en-GB" sz="1400">
                          <a:effectLst/>
                          <a:latin typeface="+mn-lt"/>
                          <a:ea typeface="Times New Roman" panose="02020603050405020304" pitchFamily="18" charset="0"/>
                          <a:cs typeface="Times New Roman" panose="02020603050405020304" pitchFamily="18" charset="0"/>
                        </a:rPr>
                        <a:t>20</a:t>
                      </a:r>
                    </a:p>
                  </a:txBody>
                  <a:tcPr marL="68580" marR="68580" marT="0" marB="0"/>
                </a:tc>
                <a:tc>
                  <a:txBody>
                    <a:bodyPr/>
                    <a:lstStyle/>
                    <a:p>
                      <a:pPr>
                        <a:lnSpc>
                          <a:spcPct val="107000"/>
                        </a:lnSpc>
                        <a:spcAft>
                          <a:spcPts val="800"/>
                        </a:spcAft>
                      </a:pPr>
                      <a:r>
                        <a:rPr lang="en-GB" sz="1400">
                          <a:effectLst/>
                          <a:latin typeface="+mn-lt"/>
                          <a:ea typeface="Times New Roman" panose="02020603050405020304" pitchFamily="18" charset="0"/>
                          <a:cs typeface="Times New Roman" panose="02020603050405020304" pitchFamily="18" charset="0"/>
                        </a:rPr>
                        <a:t>The audio beacon shall indicate if any electronics is not functioning.</a:t>
                      </a:r>
                    </a:p>
                  </a:txBody>
                  <a:tcPr marL="68580" marR="68580" marT="0" marB="0"/>
                </a:tc>
                <a:tc>
                  <a:txBody>
                    <a:bodyPr/>
                    <a:lstStyle/>
                    <a:p>
                      <a:endParaRPr lang="en-GB" dirty="0">
                        <a:latin typeface="+mn-lt"/>
                      </a:endParaRPr>
                    </a:p>
                  </a:txBody>
                  <a:tcPr/>
                </a:tc>
                <a:tc>
                  <a:txBody>
                    <a:bodyPr/>
                    <a:lstStyle/>
                    <a:p>
                      <a:endParaRPr lang="en-GB" dirty="0">
                        <a:latin typeface="+mn-lt"/>
                      </a:endParaRPr>
                    </a:p>
                  </a:txBody>
                  <a:tcPr/>
                </a:tc>
                <a:tc>
                  <a:txBody>
                    <a:bodyPr/>
                    <a:lstStyle/>
                    <a:p>
                      <a:r>
                        <a:rPr lang="en-GB" dirty="0">
                          <a:latin typeface="+mn-lt"/>
                        </a:rPr>
                        <a:t>X</a:t>
                      </a:r>
                    </a:p>
                  </a:txBody>
                  <a:tcPr/>
                </a:tc>
                <a:tc>
                  <a:txBody>
                    <a:bodyPr/>
                    <a:lstStyle/>
                    <a:p>
                      <a:r>
                        <a:rPr lang="en-GB" dirty="0">
                          <a:latin typeface="+mn-lt"/>
                        </a:rPr>
                        <a:t>X</a:t>
                      </a:r>
                    </a:p>
                  </a:txBody>
                  <a:tcPr/>
                </a:tc>
                <a:extLst>
                  <a:ext uri="{0D108BD9-81ED-4DB2-BD59-A6C34878D82A}">
                    <a16:rowId xmlns:a16="http://schemas.microsoft.com/office/drawing/2014/main" val="3481723898"/>
                  </a:ext>
                </a:extLst>
              </a:tr>
              <a:tr h="425450">
                <a:tc>
                  <a:txBody>
                    <a:bodyPr/>
                    <a:lstStyle/>
                    <a:p>
                      <a:pPr>
                        <a:lnSpc>
                          <a:spcPct val="107000"/>
                        </a:lnSpc>
                        <a:spcAft>
                          <a:spcPts val="800"/>
                        </a:spcAft>
                      </a:pPr>
                      <a:r>
                        <a:rPr lang="en-GB" sz="1400">
                          <a:effectLst/>
                          <a:latin typeface="+mn-lt"/>
                          <a:ea typeface="Times New Roman" panose="02020603050405020304" pitchFamily="18" charset="0"/>
                          <a:cs typeface="Times New Roman" panose="02020603050405020304" pitchFamily="18" charset="0"/>
                        </a:rPr>
                        <a:t>21</a:t>
                      </a:r>
                    </a:p>
                  </a:txBody>
                  <a:tcPr marL="68580" marR="68580" marT="0" marB="0"/>
                </a:tc>
                <a:tc>
                  <a:txBody>
                    <a:bodyPr/>
                    <a:lstStyle/>
                    <a:p>
                      <a:pPr>
                        <a:lnSpc>
                          <a:spcPct val="107000"/>
                        </a:lnSpc>
                        <a:spcAft>
                          <a:spcPts val="800"/>
                        </a:spcAft>
                      </a:pPr>
                      <a:r>
                        <a:rPr lang="en-GB" sz="1400">
                          <a:effectLst/>
                          <a:latin typeface="+mn-lt"/>
                          <a:ea typeface="Times New Roman" panose="02020603050405020304" pitchFamily="18" charset="0"/>
                          <a:cs typeface="Times New Roman" panose="02020603050405020304" pitchFamily="18" charset="0"/>
                        </a:rPr>
                        <a:t>Battery source may be alkaline or lithium. No lithium polymer or lithium ion.</a:t>
                      </a:r>
                    </a:p>
                  </a:txBody>
                  <a:tcPr marL="68580" marR="68580" marT="0" marB="0"/>
                </a:tc>
                <a:tc>
                  <a:txBody>
                    <a:bodyPr/>
                    <a:lstStyle/>
                    <a:p>
                      <a:endParaRPr lang="en-GB" dirty="0">
                        <a:latin typeface="+mn-lt"/>
                      </a:endParaRPr>
                    </a:p>
                  </a:txBody>
                  <a:tcPr/>
                </a:tc>
                <a:tc>
                  <a:txBody>
                    <a:bodyPr/>
                    <a:lstStyle/>
                    <a:p>
                      <a:r>
                        <a:rPr lang="en-GB" dirty="0">
                          <a:latin typeface="+mn-lt"/>
                        </a:rPr>
                        <a:t>X</a:t>
                      </a:r>
                    </a:p>
                  </a:txBody>
                  <a:tcPr/>
                </a:tc>
                <a:tc>
                  <a:txBody>
                    <a:bodyPr/>
                    <a:lstStyle/>
                    <a:p>
                      <a:endParaRPr lang="en-GB" dirty="0">
                        <a:latin typeface="+mn-lt"/>
                      </a:endParaRPr>
                    </a:p>
                  </a:txBody>
                  <a:tcPr/>
                </a:tc>
                <a:tc>
                  <a:txBody>
                    <a:bodyPr/>
                    <a:lstStyle/>
                    <a:p>
                      <a:r>
                        <a:rPr lang="en-GB" dirty="0">
                          <a:latin typeface="+mn-lt"/>
                        </a:rPr>
                        <a:t>X</a:t>
                      </a:r>
                    </a:p>
                  </a:txBody>
                  <a:tcPr/>
                </a:tc>
                <a:extLst>
                  <a:ext uri="{0D108BD9-81ED-4DB2-BD59-A6C34878D82A}">
                    <a16:rowId xmlns:a16="http://schemas.microsoft.com/office/drawing/2014/main" val="4171628259"/>
                  </a:ext>
                </a:extLst>
              </a:tr>
              <a:tr h="425450">
                <a:tc>
                  <a:txBody>
                    <a:bodyPr/>
                    <a:lstStyle/>
                    <a:p>
                      <a:pPr>
                        <a:lnSpc>
                          <a:spcPct val="107000"/>
                        </a:lnSpc>
                        <a:spcAft>
                          <a:spcPts val="800"/>
                        </a:spcAft>
                      </a:pPr>
                      <a:r>
                        <a:rPr lang="en-GB" sz="1400">
                          <a:effectLst/>
                          <a:latin typeface="+mn-lt"/>
                          <a:ea typeface="Times New Roman" panose="02020603050405020304" pitchFamily="18" charset="0"/>
                          <a:cs typeface="Times New Roman" panose="02020603050405020304" pitchFamily="18" charset="0"/>
                        </a:rPr>
                        <a:t>22</a:t>
                      </a:r>
                    </a:p>
                  </a:txBody>
                  <a:tcPr marL="68580" marR="68580" marT="0" marB="0"/>
                </a:tc>
                <a:tc>
                  <a:txBody>
                    <a:bodyPr/>
                    <a:lstStyle/>
                    <a:p>
                      <a:pPr>
                        <a:lnSpc>
                          <a:spcPct val="107000"/>
                        </a:lnSpc>
                        <a:spcAft>
                          <a:spcPts val="800"/>
                        </a:spcAft>
                      </a:pPr>
                      <a:r>
                        <a:rPr lang="en-GB" sz="1400" dirty="0">
                          <a:effectLst/>
                          <a:latin typeface="+mn-lt"/>
                          <a:ea typeface="Times New Roman" panose="02020603050405020304" pitchFamily="18" charset="0"/>
                          <a:cs typeface="Times New Roman" panose="02020603050405020304" pitchFamily="18" charset="0"/>
                        </a:rPr>
                        <a:t>The battery shall be easy to remove/replace in 60 seconds.</a:t>
                      </a:r>
                    </a:p>
                  </a:txBody>
                  <a:tcPr marL="68580" marR="68580" marT="0" marB="0"/>
                </a:tc>
                <a:tc>
                  <a:txBody>
                    <a:bodyPr/>
                    <a:lstStyle/>
                    <a:p>
                      <a:endParaRPr lang="en-GB" dirty="0">
                        <a:latin typeface="+mn-lt"/>
                      </a:endParaRPr>
                    </a:p>
                  </a:txBody>
                  <a:tcPr/>
                </a:tc>
                <a:tc>
                  <a:txBody>
                    <a:bodyPr/>
                    <a:lstStyle/>
                    <a:p>
                      <a:endParaRPr lang="en-GB" dirty="0">
                        <a:latin typeface="+mn-lt"/>
                      </a:endParaRPr>
                    </a:p>
                  </a:txBody>
                  <a:tcPr/>
                </a:tc>
                <a:tc>
                  <a:txBody>
                    <a:bodyPr/>
                    <a:lstStyle/>
                    <a:p>
                      <a:r>
                        <a:rPr lang="en-GB" dirty="0">
                          <a:latin typeface="+mn-lt"/>
                        </a:rPr>
                        <a:t>X</a:t>
                      </a:r>
                    </a:p>
                  </a:txBody>
                  <a:tcPr/>
                </a:tc>
                <a:tc>
                  <a:txBody>
                    <a:bodyPr/>
                    <a:lstStyle/>
                    <a:p>
                      <a:r>
                        <a:rPr lang="en-GB" dirty="0">
                          <a:latin typeface="+mn-lt"/>
                        </a:rPr>
                        <a:t>X</a:t>
                      </a:r>
                    </a:p>
                  </a:txBody>
                  <a:tcPr/>
                </a:tc>
                <a:extLst>
                  <a:ext uri="{0D108BD9-81ED-4DB2-BD59-A6C34878D82A}">
                    <a16:rowId xmlns:a16="http://schemas.microsoft.com/office/drawing/2014/main" val="2721893623"/>
                  </a:ext>
                </a:extLst>
              </a:tr>
            </a:tbl>
          </a:graphicData>
        </a:graphic>
      </p:graphicFrame>
    </p:spTree>
    <p:extLst>
      <p:ext uri="{BB962C8B-B14F-4D97-AF65-F5344CB8AC3E}">
        <p14:creationId xmlns:p14="http://schemas.microsoft.com/office/powerpoint/2010/main" val="2934355806"/>
      </p:ext>
    </p:extLst>
  </p:cSld>
  <p:clrMapOvr>
    <a:masterClrMapping/>
  </p:clrMapOvr>
  <mc:AlternateContent xmlns:mc="http://schemas.openxmlformats.org/markup-compatibility/2006" xmlns:p14="http://schemas.microsoft.com/office/powerpoint/2010/main">
    <mc:Choice Requires="p14">
      <p:transition spd="slow" p14:dur="2000" advTm="31031"/>
    </mc:Choice>
    <mc:Fallback xmlns="">
      <p:transition spd="slow" advTm="3103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939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19"/>
          <p:cNvSpPr txBox="1">
            <a:spLocks noGrp="1"/>
          </p:cNvSpPr>
          <p:nvPr>
            <p:ph type="title"/>
          </p:nvPr>
        </p:nvSpPr>
        <p:spPr>
          <a:xfrm>
            <a:off x="2769576" y="136527"/>
            <a:ext cx="6646986" cy="731666"/>
          </a:xfrm>
          <a:prstGeom prst="rect">
            <a:avLst/>
          </a:prstGeom>
          <a:noFill/>
          <a:ln>
            <a:noFill/>
          </a:ln>
        </p:spPr>
        <p:txBody>
          <a:bodyPr spcFirstLastPara="1" wrap="square" lIns="91425" tIns="45700" rIns="91425" bIns="45700" anchor="b" anchorCtr="0">
            <a:noAutofit/>
          </a:bodyPr>
          <a:lstStyle/>
          <a:p>
            <a:pPr marL="0" marR="0" lvl="0" indent="0" algn="ctr" rtl="0">
              <a:lnSpc>
                <a:spcPct val="90000"/>
              </a:lnSpc>
              <a:spcBef>
                <a:spcPts val="0"/>
              </a:spcBef>
              <a:spcAft>
                <a:spcPts val="0"/>
              </a:spcAft>
              <a:buClr>
                <a:srgbClr val="7030A0"/>
              </a:buClr>
              <a:buSzPts val="3600"/>
              <a:buFont typeface="Calibri"/>
              <a:buNone/>
            </a:pPr>
            <a:r>
              <a:rPr lang="en-GB" sz="3600" b="1" i="0" u="none" strike="noStrike" cap="none">
                <a:solidFill>
                  <a:srgbClr val="7030A0"/>
                </a:solidFill>
                <a:latin typeface="Calibri"/>
                <a:ea typeface="Calibri"/>
                <a:cs typeface="Calibri"/>
                <a:sym typeface="Calibri"/>
              </a:rPr>
              <a:t>System Requirements Summary</a:t>
            </a:r>
            <a:endParaRPr sz="3600" b="1" i="0" u="none" strike="noStrike" cap="none">
              <a:solidFill>
                <a:srgbClr val="7030A0"/>
              </a:solidFill>
              <a:latin typeface="Calibri"/>
              <a:ea typeface="Calibri"/>
              <a:cs typeface="Calibri"/>
              <a:sym typeface="Calibri"/>
            </a:endParaRPr>
          </a:p>
        </p:txBody>
      </p:sp>
      <p:sp>
        <p:nvSpPr>
          <p:cNvPr id="162" name="Google Shape;162;p19"/>
          <p:cNvSpPr txBox="1">
            <a:spLocks noGrp="1"/>
          </p:cNvSpPr>
          <p:nvPr>
            <p:ph type="ftr" idx="11"/>
          </p:nvPr>
        </p:nvSpPr>
        <p:spPr>
          <a:xfrm>
            <a:off x="4038597" y="6356350"/>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888888"/>
              </a:buClr>
              <a:buSzPts val="1200"/>
              <a:buFont typeface="Calibri"/>
              <a:buNone/>
            </a:pPr>
            <a:r>
              <a:rPr lang="en-GB" sz="1200" b="0" i="0" u="none" strike="noStrike" cap="none" dirty="0">
                <a:solidFill>
                  <a:srgbClr val="888888"/>
                </a:solidFill>
                <a:latin typeface="Calibri"/>
                <a:ea typeface="Calibri"/>
                <a:cs typeface="Calibri"/>
                <a:sym typeface="Calibri"/>
              </a:rPr>
              <a:t>CanSat Competition UK Design Review 2019/20</a:t>
            </a:r>
            <a:endParaRPr dirty="0"/>
          </a:p>
        </p:txBody>
      </p:sp>
      <p:sp>
        <p:nvSpPr>
          <p:cNvPr id="163" name="Google Shape;163;p19"/>
          <p:cNvSpPr txBox="1">
            <a:spLocks noGrp="1"/>
          </p:cNvSpPr>
          <p:nvPr>
            <p:ph type="sldNum" idx="12"/>
          </p:nvPr>
        </p:nvSpPr>
        <p:spPr>
          <a:xfrm>
            <a:off x="9281821" y="6356351"/>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88888"/>
              </a:buClr>
              <a:buSzPts val="1200"/>
              <a:buFont typeface="Calibri"/>
              <a:buNone/>
            </a:pPr>
            <a:fld id="{00000000-1234-1234-1234-123412341234}" type="slidenum">
              <a:rPr lang="en-GB" sz="1200" b="0" i="0" u="none" strike="noStrike" cap="none">
                <a:solidFill>
                  <a:srgbClr val="888888"/>
                </a:solidFill>
                <a:latin typeface="Calibri"/>
                <a:ea typeface="Calibri"/>
                <a:cs typeface="Calibri"/>
                <a:sym typeface="Calibri"/>
              </a:rPr>
              <a:t>11</a:t>
            </a:fld>
            <a:endParaRPr sz="1200" b="0" i="0" u="none" strike="noStrike" cap="none">
              <a:solidFill>
                <a:srgbClr val="888888"/>
              </a:solidFill>
              <a:latin typeface="Calibri"/>
              <a:ea typeface="Calibri"/>
              <a:cs typeface="Calibri"/>
              <a:sym typeface="Calibri"/>
            </a:endParaRPr>
          </a:p>
        </p:txBody>
      </p:sp>
      <p:pic>
        <p:nvPicPr>
          <p:cNvPr id="3" name="Slide 7">
            <a:hlinkClick r:id="" action="ppaction://media"/>
            <a:extLst>
              <a:ext uri="{FF2B5EF4-FFF2-40B4-BE49-F238E27FC236}">
                <a16:creationId xmlns:a16="http://schemas.microsoft.com/office/drawing/2014/main" id="{497EB6D0-F896-4BBA-8C05-171775BC4AB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92075" y="6335712"/>
            <a:ext cx="406400" cy="406400"/>
          </a:xfrm>
          <a:prstGeom prst="rect">
            <a:avLst/>
          </a:prstGeom>
        </p:spPr>
      </p:pic>
      <p:graphicFrame>
        <p:nvGraphicFramePr>
          <p:cNvPr id="5" name="Table 5">
            <a:extLst>
              <a:ext uri="{FF2B5EF4-FFF2-40B4-BE49-F238E27FC236}">
                <a16:creationId xmlns:a16="http://schemas.microsoft.com/office/drawing/2014/main" id="{341162DC-B245-4AA4-BEA4-D024112DF599}"/>
              </a:ext>
            </a:extLst>
          </p:cNvPr>
          <p:cNvGraphicFramePr>
            <a:graphicFrameLocks noGrp="1"/>
          </p:cNvGraphicFramePr>
          <p:nvPr>
            <p:extLst>
              <p:ext uri="{D42A27DB-BD31-4B8C-83A1-F6EECF244321}">
                <p14:modId xmlns:p14="http://schemas.microsoft.com/office/powerpoint/2010/main" val="762203528"/>
              </p:ext>
            </p:extLst>
          </p:nvPr>
        </p:nvGraphicFramePr>
        <p:xfrm>
          <a:off x="498475" y="1003300"/>
          <a:ext cx="10949305" cy="3476310"/>
        </p:xfrm>
        <a:graphic>
          <a:graphicData uri="http://schemas.openxmlformats.org/drawingml/2006/table">
            <a:tbl>
              <a:tblPr firstRow="1" bandRow="1">
                <a:tableStyleId>{0660B408-B3CF-4A94-85FC-2B1E0A45F4A2}</a:tableStyleId>
              </a:tblPr>
              <a:tblGrid>
                <a:gridCol w="763905">
                  <a:extLst>
                    <a:ext uri="{9D8B030D-6E8A-4147-A177-3AD203B41FA5}">
                      <a16:colId xmlns:a16="http://schemas.microsoft.com/office/drawing/2014/main" val="1269775362"/>
                    </a:ext>
                  </a:extLst>
                </a:gridCol>
                <a:gridCol w="8763000">
                  <a:extLst>
                    <a:ext uri="{9D8B030D-6E8A-4147-A177-3AD203B41FA5}">
                      <a16:colId xmlns:a16="http://schemas.microsoft.com/office/drawing/2014/main" val="2859926001"/>
                    </a:ext>
                  </a:extLst>
                </a:gridCol>
                <a:gridCol w="317500">
                  <a:extLst>
                    <a:ext uri="{9D8B030D-6E8A-4147-A177-3AD203B41FA5}">
                      <a16:colId xmlns:a16="http://schemas.microsoft.com/office/drawing/2014/main" val="3631412759"/>
                    </a:ext>
                  </a:extLst>
                </a:gridCol>
                <a:gridCol w="342900">
                  <a:extLst>
                    <a:ext uri="{9D8B030D-6E8A-4147-A177-3AD203B41FA5}">
                      <a16:colId xmlns:a16="http://schemas.microsoft.com/office/drawing/2014/main" val="1388047173"/>
                    </a:ext>
                  </a:extLst>
                </a:gridCol>
                <a:gridCol w="381000">
                  <a:extLst>
                    <a:ext uri="{9D8B030D-6E8A-4147-A177-3AD203B41FA5}">
                      <a16:colId xmlns:a16="http://schemas.microsoft.com/office/drawing/2014/main" val="932608855"/>
                    </a:ext>
                  </a:extLst>
                </a:gridCol>
                <a:gridCol w="381000">
                  <a:extLst>
                    <a:ext uri="{9D8B030D-6E8A-4147-A177-3AD203B41FA5}">
                      <a16:colId xmlns:a16="http://schemas.microsoft.com/office/drawing/2014/main" val="3967418584"/>
                    </a:ext>
                  </a:extLst>
                </a:gridCol>
              </a:tblGrid>
              <a:tr h="425450">
                <a:tc>
                  <a:txBody>
                    <a:bodyPr/>
                    <a:lstStyle/>
                    <a:p>
                      <a:r>
                        <a:rPr lang="en-GB" dirty="0">
                          <a:latin typeface="+mn-lt"/>
                        </a:rPr>
                        <a:t>Req. #</a:t>
                      </a:r>
                    </a:p>
                  </a:txBody>
                  <a:tcPr/>
                </a:tc>
                <a:tc>
                  <a:txBody>
                    <a:bodyPr/>
                    <a:lstStyle/>
                    <a:p>
                      <a:r>
                        <a:rPr lang="en-GB" dirty="0">
                          <a:latin typeface="+mn-lt"/>
                        </a:rPr>
                        <a:t>Description</a:t>
                      </a:r>
                    </a:p>
                  </a:txBody>
                  <a:tcPr/>
                </a:tc>
                <a:tc>
                  <a:txBody>
                    <a:bodyPr/>
                    <a:lstStyle/>
                    <a:p>
                      <a:r>
                        <a:rPr lang="en-GB" dirty="0">
                          <a:latin typeface="+mn-lt"/>
                        </a:rPr>
                        <a:t>A</a:t>
                      </a:r>
                    </a:p>
                  </a:txBody>
                  <a:tcPr/>
                </a:tc>
                <a:tc>
                  <a:txBody>
                    <a:bodyPr/>
                    <a:lstStyle/>
                    <a:p>
                      <a:r>
                        <a:rPr lang="en-GB" dirty="0">
                          <a:latin typeface="+mn-lt"/>
                        </a:rPr>
                        <a:t>I</a:t>
                      </a:r>
                    </a:p>
                  </a:txBody>
                  <a:tcPr/>
                </a:tc>
                <a:tc>
                  <a:txBody>
                    <a:bodyPr/>
                    <a:lstStyle/>
                    <a:p>
                      <a:r>
                        <a:rPr lang="en-GB" dirty="0">
                          <a:latin typeface="+mn-lt"/>
                        </a:rPr>
                        <a:t>T</a:t>
                      </a:r>
                    </a:p>
                  </a:txBody>
                  <a:tcPr/>
                </a:tc>
                <a:tc>
                  <a:txBody>
                    <a:bodyPr/>
                    <a:lstStyle/>
                    <a:p>
                      <a:r>
                        <a:rPr lang="en-GB" dirty="0">
                          <a:latin typeface="+mn-lt"/>
                        </a:rPr>
                        <a:t>D</a:t>
                      </a:r>
                    </a:p>
                  </a:txBody>
                  <a:tcPr/>
                </a:tc>
                <a:extLst>
                  <a:ext uri="{0D108BD9-81ED-4DB2-BD59-A6C34878D82A}">
                    <a16:rowId xmlns:a16="http://schemas.microsoft.com/office/drawing/2014/main" val="2224023154"/>
                  </a:ext>
                </a:extLst>
              </a:tr>
              <a:tr h="425450">
                <a:tc>
                  <a:txBody>
                    <a:bodyPr/>
                    <a:lstStyle/>
                    <a:p>
                      <a:pPr>
                        <a:lnSpc>
                          <a:spcPct val="107000"/>
                        </a:lnSpc>
                        <a:spcAft>
                          <a:spcPts val="800"/>
                        </a:spcAft>
                      </a:pPr>
                      <a:r>
                        <a:rPr lang="en-GB" sz="1400" dirty="0">
                          <a:effectLst/>
                          <a:latin typeface="+mn-lt"/>
                          <a:ea typeface="Times New Roman" panose="02020603050405020304" pitchFamily="18" charset="0"/>
                          <a:cs typeface="Times New Roman" panose="02020603050405020304" pitchFamily="18" charset="0"/>
                        </a:rPr>
                        <a:t>23</a:t>
                      </a:r>
                    </a:p>
                  </a:txBody>
                  <a:tcPr marL="68580" marR="68580" marT="0" marB="0"/>
                </a:tc>
                <a:tc>
                  <a:txBody>
                    <a:bodyPr/>
                    <a:lstStyle/>
                    <a:p>
                      <a:pPr>
                        <a:lnSpc>
                          <a:spcPct val="107000"/>
                        </a:lnSpc>
                        <a:spcAft>
                          <a:spcPts val="800"/>
                        </a:spcAft>
                      </a:pPr>
                      <a:r>
                        <a:rPr lang="en-GB" sz="1400">
                          <a:effectLst/>
                          <a:latin typeface="+mn-lt"/>
                          <a:ea typeface="Times New Roman" panose="02020603050405020304" pitchFamily="18" charset="0"/>
                          <a:cs typeface="Times New Roman" panose="02020603050405020304" pitchFamily="18" charset="0"/>
                        </a:rPr>
                        <a:t>It shall be possible to program the microcontroller with a USB plug, without having to disassemble the CanSat in its entirety, within 60 seconds.</a:t>
                      </a:r>
                    </a:p>
                  </a:txBody>
                  <a:tcPr marL="68580" marR="68580" marT="0" marB="0"/>
                </a:tc>
                <a:tc>
                  <a:txBody>
                    <a:bodyPr/>
                    <a:lstStyle/>
                    <a:p>
                      <a:endParaRPr lang="en-GB" dirty="0">
                        <a:latin typeface="+mn-lt"/>
                      </a:endParaRPr>
                    </a:p>
                  </a:txBody>
                  <a:tcPr/>
                </a:tc>
                <a:tc>
                  <a:txBody>
                    <a:bodyPr/>
                    <a:lstStyle/>
                    <a:p>
                      <a:r>
                        <a:rPr lang="en-GB" dirty="0">
                          <a:latin typeface="+mn-lt"/>
                        </a:rPr>
                        <a:t>X</a:t>
                      </a:r>
                    </a:p>
                  </a:txBody>
                  <a:tcPr/>
                </a:tc>
                <a:tc>
                  <a:txBody>
                    <a:bodyPr/>
                    <a:lstStyle/>
                    <a:p>
                      <a:r>
                        <a:rPr lang="en-GB" dirty="0">
                          <a:latin typeface="+mn-lt"/>
                        </a:rPr>
                        <a:t>X</a:t>
                      </a:r>
                    </a:p>
                  </a:txBody>
                  <a:tcPr/>
                </a:tc>
                <a:tc>
                  <a:txBody>
                    <a:bodyPr/>
                    <a:lstStyle/>
                    <a:p>
                      <a:r>
                        <a:rPr lang="en-GB" dirty="0">
                          <a:latin typeface="+mn-lt"/>
                        </a:rPr>
                        <a:t>X</a:t>
                      </a:r>
                    </a:p>
                  </a:txBody>
                  <a:tcPr/>
                </a:tc>
                <a:extLst>
                  <a:ext uri="{0D108BD9-81ED-4DB2-BD59-A6C34878D82A}">
                    <a16:rowId xmlns:a16="http://schemas.microsoft.com/office/drawing/2014/main" val="1143818874"/>
                  </a:ext>
                </a:extLst>
              </a:tr>
              <a:tr h="425450">
                <a:tc>
                  <a:txBody>
                    <a:bodyPr/>
                    <a:lstStyle/>
                    <a:p>
                      <a:pPr>
                        <a:lnSpc>
                          <a:spcPct val="107000"/>
                        </a:lnSpc>
                        <a:spcAft>
                          <a:spcPts val="800"/>
                        </a:spcAft>
                      </a:pPr>
                      <a:r>
                        <a:rPr lang="en-GB" sz="1400" dirty="0">
                          <a:effectLst/>
                          <a:latin typeface="+mn-lt"/>
                          <a:ea typeface="Times New Roman" panose="02020603050405020304" pitchFamily="18" charset="0"/>
                          <a:cs typeface="Times New Roman" panose="02020603050405020304" pitchFamily="18" charset="0"/>
                        </a:rPr>
                        <a:t>24</a:t>
                      </a:r>
                    </a:p>
                  </a:txBody>
                  <a:tcPr marL="68580" marR="68580" marT="0" marB="0"/>
                </a:tc>
                <a:tc>
                  <a:txBody>
                    <a:bodyPr/>
                    <a:lstStyle/>
                    <a:p>
                      <a:pPr>
                        <a:lnSpc>
                          <a:spcPct val="107000"/>
                        </a:lnSpc>
                        <a:spcAft>
                          <a:spcPts val="800"/>
                        </a:spcAft>
                      </a:pPr>
                      <a:r>
                        <a:rPr lang="en-GB" sz="1400">
                          <a:effectLst/>
                          <a:latin typeface="+mn-lt"/>
                          <a:ea typeface="Times New Roman" panose="02020603050405020304" pitchFamily="18" charset="0"/>
                          <a:cs typeface="Times New Roman" panose="02020603050405020304" pitchFamily="18" charset="0"/>
                        </a:rPr>
                        <a:t>The ground station shall include one laptop computer with a minimum of two hours of battery operation and a hand-held antenna.</a:t>
                      </a:r>
                    </a:p>
                  </a:txBody>
                  <a:tcPr marL="68580" marR="68580" marT="0" marB="0"/>
                </a:tc>
                <a:tc>
                  <a:txBody>
                    <a:bodyPr/>
                    <a:lstStyle/>
                    <a:p>
                      <a:endParaRPr lang="en-GB" dirty="0">
                        <a:latin typeface="+mn-lt"/>
                      </a:endParaRPr>
                    </a:p>
                  </a:txBody>
                  <a:tcPr/>
                </a:tc>
                <a:tc>
                  <a:txBody>
                    <a:bodyPr/>
                    <a:lstStyle/>
                    <a:p>
                      <a:endParaRPr lang="en-GB" dirty="0">
                        <a:latin typeface="+mn-lt"/>
                      </a:endParaRPr>
                    </a:p>
                  </a:txBody>
                  <a:tcPr/>
                </a:tc>
                <a:tc>
                  <a:txBody>
                    <a:bodyPr/>
                    <a:lstStyle/>
                    <a:p>
                      <a:endParaRPr lang="en-GB" dirty="0">
                        <a:latin typeface="+mn-lt"/>
                      </a:endParaRPr>
                    </a:p>
                  </a:txBody>
                  <a:tcPr/>
                </a:tc>
                <a:tc>
                  <a:txBody>
                    <a:bodyPr/>
                    <a:lstStyle/>
                    <a:p>
                      <a:r>
                        <a:rPr lang="en-GB" dirty="0">
                          <a:latin typeface="+mn-lt"/>
                        </a:rPr>
                        <a:t>X</a:t>
                      </a:r>
                    </a:p>
                  </a:txBody>
                  <a:tcPr/>
                </a:tc>
                <a:extLst>
                  <a:ext uri="{0D108BD9-81ED-4DB2-BD59-A6C34878D82A}">
                    <a16:rowId xmlns:a16="http://schemas.microsoft.com/office/drawing/2014/main" val="706798993"/>
                  </a:ext>
                </a:extLst>
              </a:tr>
              <a:tr h="425450">
                <a:tc>
                  <a:txBody>
                    <a:bodyPr/>
                    <a:lstStyle/>
                    <a:p>
                      <a:pPr>
                        <a:lnSpc>
                          <a:spcPct val="107000"/>
                        </a:lnSpc>
                        <a:spcAft>
                          <a:spcPts val="800"/>
                        </a:spcAft>
                      </a:pPr>
                      <a:r>
                        <a:rPr lang="en-GB" sz="1400">
                          <a:effectLst/>
                          <a:latin typeface="+mn-lt"/>
                          <a:ea typeface="Times New Roman" panose="02020603050405020304" pitchFamily="18" charset="0"/>
                          <a:cs typeface="Times New Roman" panose="02020603050405020304" pitchFamily="18" charset="0"/>
                        </a:rPr>
                        <a:t>25</a:t>
                      </a:r>
                    </a:p>
                  </a:txBody>
                  <a:tcPr marL="68580" marR="68580" marT="0" marB="0"/>
                </a:tc>
                <a:tc>
                  <a:txBody>
                    <a:bodyPr/>
                    <a:lstStyle/>
                    <a:p>
                      <a:pPr>
                        <a:lnSpc>
                          <a:spcPct val="107000"/>
                        </a:lnSpc>
                        <a:spcAft>
                          <a:spcPts val="800"/>
                        </a:spcAft>
                      </a:pPr>
                      <a:r>
                        <a:rPr lang="en-GB" sz="1400">
                          <a:effectLst/>
                          <a:latin typeface="+mn-lt"/>
                          <a:ea typeface="Times New Roman" panose="02020603050405020304" pitchFamily="18" charset="0"/>
                          <a:cs typeface="Times New Roman" panose="02020603050405020304" pitchFamily="18" charset="0"/>
                        </a:rPr>
                        <a:t>All received data packets must be displayed in real time, in SI units.</a:t>
                      </a:r>
                    </a:p>
                  </a:txBody>
                  <a:tcPr marL="68580" marR="68580" marT="0" marB="0"/>
                </a:tc>
                <a:tc>
                  <a:txBody>
                    <a:bodyPr/>
                    <a:lstStyle/>
                    <a:p>
                      <a:endParaRPr lang="en-GB" dirty="0">
                        <a:latin typeface="+mn-lt"/>
                      </a:endParaRPr>
                    </a:p>
                  </a:txBody>
                  <a:tcPr/>
                </a:tc>
                <a:tc>
                  <a:txBody>
                    <a:bodyPr/>
                    <a:lstStyle/>
                    <a:p>
                      <a:r>
                        <a:rPr lang="en-GB" dirty="0">
                          <a:latin typeface="+mn-lt"/>
                        </a:rPr>
                        <a:t>X</a:t>
                      </a:r>
                    </a:p>
                  </a:txBody>
                  <a:tcPr/>
                </a:tc>
                <a:tc>
                  <a:txBody>
                    <a:bodyPr/>
                    <a:lstStyle/>
                    <a:p>
                      <a:r>
                        <a:rPr lang="en-GB" dirty="0">
                          <a:latin typeface="+mn-lt"/>
                        </a:rPr>
                        <a:t>X</a:t>
                      </a:r>
                    </a:p>
                  </a:txBody>
                  <a:tcPr/>
                </a:tc>
                <a:tc>
                  <a:txBody>
                    <a:bodyPr/>
                    <a:lstStyle/>
                    <a:p>
                      <a:r>
                        <a:rPr lang="en-GB" dirty="0">
                          <a:latin typeface="+mn-lt"/>
                        </a:rPr>
                        <a:t>X</a:t>
                      </a:r>
                    </a:p>
                  </a:txBody>
                  <a:tcPr/>
                </a:tc>
                <a:extLst>
                  <a:ext uri="{0D108BD9-81ED-4DB2-BD59-A6C34878D82A}">
                    <a16:rowId xmlns:a16="http://schemas.microsoft.com/office/drawing/2014/main" val="901354343"/>
                  </a:ext>
                </a:extLst>
              </a:tr>
              <a:tr h="425450">
                <a:tc>
                  <a:txBody>
                    <a:bodyPr/>
                    <a:lstStyle/>
                    <a:p>
                      <a:pPr>
                        <a:lnSpc>
                          <a:spcPct val="107000"/>
                        </a:lnSpc>
                        <a:spcAft>
                          <a:spcPts val="800"/>
                        </a:spcAft>
                      </a:pPr>
                      <a:r>
                        <a:rPr lang="en-GB" sz="1400">
                          <a:effectLst/>
                          <a:latin typeface="+mn-lt"/>
                          <a:ea typeface="Times New Roman" panose="02020603050405020304" pitchFamily="18" charset="0"/>
                          <a:cs typeface="Times New Roman" panose="02020603050405020304" pitchFamily="18" charset="0"/>
                        </a:rPr>
                        <a:t>26</a:t>
                      </a:r>
                    </a:p>
                  </a:txBody>
                  <a:tcPr marL="68580" marR="68580" marT="0" marB="0"/>
                </a:tc>
                <a:tc>
                  <a:txBody>
                    <a:bodyPr/>
                    <a:lstStyle/>
                    <a:p>
                      <a:pPr>
                        <a:lnSpc>
                          <a:spcPct val="107000"/>
                        </a:lnSpc>
                        <a:spcAft>
                          <a:spcPts val="800"/>
                        </a:spcAft>
                      </a:pPr>
                      <a:r>
                        <a:rPr lang="en-GB" sz="1400">
                          <a:effectLst/>
                          <a:latin typeface="+mn-lt"/>
                          <a:ea typeface="Times New Roman" panose="02020603050405020304" pitchFamily="18" charset="0"/>
                          <a:cs typeface="Times New Roman" panose="02020603050405020304" pitchFamily="18" charset="0"/>
                        </a:rPr>
                        <a:t>A box shall be used to carry all necessary tools and equipment to the launch site.</a:t>
                      </a:r>
                    </a:p>
                  </a:txBody>
                  <a:tcPr marL="68580" marR="68580" marT="0" marB="0"/>
                </a:tc>
                <a:tc>
                  <a:txBody>
                    <a:bodyPr/>
                    <a:lstStyle/>
                    <a:p>
                      <a:endParaRPr lang="en-GB" dirty="0">
                        <a:latin typeface="+mn-lt"/>
                      </a:endParaRPr>
                    </a:p>
                  </a:txBody>
                  <a:tcPr/>
                </a:tc>
                <a:tc>
                  <a:txBody>
                    <a:bodyPr/>
                    <a:lstStyle/>
                    <a:p>
                      <a:endParaRPr lang="en-GB" dirty="0">
                        <a:latin typeface="+mn-lt"/>
                      </a:endParaRPr>
                    </a:p>
                  </a:txBody>
                  <a:tcPr/>
                </a:tc>
                <a:tc>
                  <a:txBody>
                    <a:bodyPr/>
                    <a:lstStyle/>
                    <a:p>
                      <a:endParaRPr lang="en-GB" dirty="0">
                        <a:latin typeface="+mn-lt"/>
                      </a:endParaRPr>
                    </a:p>
                  </a:txBody>
                  <a:tcPr/>
                </a:tc>
                <a:tc>
                  <a:txBody>
                    <a:bodyPr/>
                    <a:lstStyle/>
                    <a:p>
                      <a:endParaRPr lang="en-GB" dirty="0">
                        <a:latin typeface="+mn-lt"/>
                      </a:endParaRPr>
                    </a:p>
                  </a:txBody>
                  <a:tcPr/>
                </a:tc>
                <a:extLst>
                  <a:ext uri="{0D108BD9-81ED-4DB2-BD59-A6C34878D82A}">
                    <a16:rowId xmlns:a16="http://schemas.microsoft.com/office/drawing/2014/main" val="3196717983"/>
                  </a:ext>
                </a:extLst>
              </a:tr>
              <a:tr h="425450">
                <a:tc>
                  <a:txBody>
                    <a:bodyPr/>
                    <a:lstStyle/>
                    <a:p>
                      <a:pPr>
                        <a:lnSpc>
                          <a:spcPct val="107000"/>
                        </a:lnSpc>
                        <a:spcAft>
                          <a:spcPts val="800"/>
                        </a:spcAft>
                      </a:pPr>
                      <a:r>
                        <a:rPr lang="en-GB" sz="1400">
                          <a:effectLst/>
                          <a:latin typeface="+mn-lt"/>
                          <a:ea typeface="Times New Roman" panose="02020603050405020304" pitchFamily="18" charset="0"/>
                          <a:cs typeface="Times New Roman" panose="02020603050405020304" pitchFamily="18" charset="0"/>
                        </a:rPr>
                        <a:t>B1</a:t>
                      </a:r>
                    </a:p>
                  </a:txBody>
                  <a:tcPr marL="68580" marR="68580" marT="0" marB="0"/>
                </a:tc>
                <a:tc>
                  <a:txBody>
                    <a:bodyPr/>
                    <a:lstStyle/>
                    <a:p>
                      <a:pPr>
                        <a:lnSpc>
                          <a:spcPct val="107000"/>
                        </a:lnSpc>
                        <a:spcAft>
                          <a:spcPts val="800"/>
                        </a:spcAft>
                      </a:pPr>
                      <a:r>
                        <a:rPr lang="en-GB" sz="1400">
                          <a:effectLst/>
                          <a:latin typeface="+mn-lt"/>
                          <a:ea typeface="Times New Roman" panose="02020603050405020304" pitchFamily="18" charset="0"/>
                          <a:cs typeface="Times New Roman" panose="02020603050405020304" pitchFamily="18" charset="0"/>
                        </a:rPr>
                        <a:t>Include a HD Camera to video the descent in colour at a minimum of 20 fps. The video should start at apogee and be initiated by the flight software.</a:t>
                      </a:r>
                    </a:p>
                  </a:txBody>
                  <a:tcPr marL="68580" marR="68580" marT="0" marB="0"/>
                </a:tc>
                <a:tc>
                  <a:txBody>
                    <a:bodyPr/>
                    <a:lstStyle/>
                    <a:p>
                      <a:r>
                        <a:rPr lang="en-GB" dirty="0">
                          <a:latin typeface="+mn-lt"/>
                        </a:rPr>
                        <a:t>X</a:t>
                      </a:r>
                    </a:p>
                  </a:txBody>
                  <a:tcPr/>
                </a:tc>
                <a:tc>
                  <a:txBody>
                    <a:bodyPr/>
                    <a:lstStyle/>
                    <a:p>
                      <a:r>
                        <a:rPr lang="en-GB" dirty="0">
                          <a:latin typeface="+mn-lt"/>
                        </a:rPr>
                        <a:t>X</a:t>
                      </a:r>
                    </a:p>
                  </a:txBody>
                  <a:tcPr/>
                </a:tc>
                <a:tc>
                  <a:txBody>
                    <a:bodyPr/>
                    <a:lstStyle/>
                    <a:p>
                      <a:r>
                        <a:rPr lang="en-GB" dirty="0">
                          <a:latin typeface="+mn-lt"/>
                        </a:rPr>
                        <a:t>X</a:t>
                      </a:r>
                    </a:p>
                  </a:txBody>
                  <a:tcPr/>
                </a:tc>
                <a:tc>
                  <a:txBody>
                    <a:bodyPr/>
                    <a:lstStyle/>
                    <a:p>
                      <a:r>
                        <a:rPr lang="en-GB" dirty="0">
                          <a:latin typeface="+mn-lt"/>
                        </a:rPr>
                        <a:t>X</a:t>
                      </a:r>
                    </a:p>
                  </a:txBody>
                  <a:tcPr/>
                </a:tc>
                <a:extLst>
                  <a:ext uri="{0D108BD9-81ED-4DB2-BD59-A6C34878D82A}">
                    <a16:rowId xmlns:a16="http://schemas.microsoft.com/office/drawing/2014/main" val="2199797440"/>
                  </a:ext>
                </a:extLst>
              </a:tr>
              <a:tr h="425450">
                <a:tc>
                  <a:txBody>
                    <a:bodyPr/>
                    <a:lstStyle/>
                    <a:p>
                      <a:pPr>
                        <a:lnSpc>
                          <a:spcPct val="107000"/>
                        </a:lnSpc>
                        <a:spcAft>
                          <a:spcPts val="800"/>
                        </a:spcAft>
                      </a:pPr>
                      <a:r>
                        <a:rPr lang="en-GB" sz="1400">
                          <a:effectLst/>
                          <a:latin typeface="+mn-lt"/>
                          <a:ea typeface="Times New Roman" panose="02020603050405020304" pitchFamily="18" charset="0"/>
                          <a:cs typeface="Times New Roman" panose="02020603050405020304" pitchFamily="18" charset="0"/>
                        </a:rPr>
                        <a:t>B2</a:t>
                      </a:r>
                    </a:p>
                  </a:txBody>
                  <a:tcPr marL="68580" marR="68580" marT="0" marB="0"/>
                </a:tc>
                <a:tc>
                  <a:txBody>
                    <a:bodyPr/>
                    <a:lstStyle/>
                    <a:p>
                      <a:pPr>
                        <a:lnSpc>
                          <a:spcPct val="107000"/>
                        </a:lnSpc>
                        <a:spcAft>
                          <a:spcPts val="800"/>
                        </a:spcAft>
                      </a:pPr>
                      <a:r>
                        <a:rPr lang="en-GB" sz="1400">
                          <a:effectLst/>
                          <a:latin typeface="+mn-lt"/>
                          <a:ea typeface="Times New Roman" panose="02020603050405020304" pitchFamily="18" charset="0"/>
                          <a:cs typeface="Times New Roman" panose="02020603050405020304" pitchFamily="18" charset="0"/>
                        </a:rPr>
                        <a:t>The parachute is deployed through an active mechanism. The mechanism cannot use chemicals, and those that use heat cannot be exposed to the environment.</a:t>
                      </a:r>
                    </a:p>
                  </a:txBody>
                  <a:tcPr marL="68580" marR="68580" marT="0" marB="0"/>
                </a:tc>
                <a:tc>
                  <a:txBody>
                    <a:bodyPr/>
                    <a:lstStyle/>
                    <a:p>
                      <a:r>
                        <a:rPr lang="en-GB" dirty="0">
                          <a:latin typeface="+mn-lt"/>
                        </a:rPr>
                        <a:t>X</a:t>
                      </a:r>
                    </a:p>
                  </a:txBody>
                  <a:tcPr/>
                </a:tc>
                <a:tc>
                  <a:txBody>
                    <a:bodyPr/>
                    <a:lstStyle/>
                    <a:p>
                      <a:endParaRPr lang="en-GB" dirty="0">
                        <a:latin typeface="+mn-lt"/>
                      </a:endParaRPr>
                    </a:p>
                  </a:txBody>
                  <a:tcPr/>
                </a:tc>
                <a:tc>
                  <a:txBody>
                    <a:bodyPr/>
                    <a:lstStyle/>
                    <a:p>
                      <a:r>
                        <a:rPr lang="en-GB" dirty="0">
                          <a:latin typeface="+mn-lt"/>
                        </a:rPr>
                        <a:t>X</a:t>
                      </a:r>
                    </a:p>
                  </a:txBody>
                  <a:tcPr/>
                </a:tc>
                <a:tc>
                  <a:txBody>
                    <a:bodyPr/>
                    <a:lstStyle/>
                    <a:p>
                      <a:r>
                        <a:rPr lang="en-GB" dirty="0">
                          <a:latin typeface="+mn-lt"/>
                        </a:rPr>
                        <a:t>X</a:t>
                      </a:r>
                    </a:p>
                  </a:txBody>
                  <a:tcPr/>
                </a:tc>
                <a:extLst>
                  <a:ext uri="{0D108BD9-81ED-4DB2-BD59-A6C34878D82A}">
                    <a16:rowId xmlns:a16="http://schemas.microsoft.com/office/drawing/2014/main" val="593552872"/>
                  </a:ext>
                </a:extLst>
              </a:tr>
              <a:tr h="425450">
                <a:tc>
                  <a:txBody>
                    <a:bodyPr/>
                    <a:lstStyle/>
                    <a:p>
                      <a:pPr>
                        <a:lnSpc>
                          <a:spcPct val="107000"/>
                        </a:lnSpc>
                        <a:spcAft>
                          <a:spcPts val="800"/>
                        </a:spcAft>
                      </a:pPr>
                      <a:r>
                        <a:rPr lang="en-GB" sz="1400">
                          <a:effectLst/>
                          <a:latin typeface="+mn-lt"/>
                          <a:ea typeface="Times New Roman" panose="02020603050405020304" pitchFamily="18" charset="0"/>
                          <a:cs typeface="Times New Roman" panose="02020603050405020304" pitchFamily="18" charset="0"/>
                        </a:rPr>
                        <a:t>B3</a:t>
                      </a:r>
                    </a:p>
                  </a:txBody>
                  <a:tcPr marL="68580" marR="68580" marT="0" marB="0"/>
                </a:tc>
                <a:tc>
                  <a:txBody>
                    <a:bodyPr/>
                    <a:lstStyle/>
                    <a:p>
                      <a:pPr>
                        <a:lnSpc>
                          <a:spcPct val="107000"/>
                        </a:lnSpc>
                        <a:spcAft>
                          <a:spcPts val="800"/>
                        </a:spcAft>
                      </a:pPr>
                      <a:r>
                        <a:rPr lang="en-GB" sz="1400" dirty="0">
                          <a:effectLst/>
                          <a:latin typeface="+mn-lt"/>
                          <a:ea typeface="Times New Roman" panose="02020603050405020304" pitchFamily="18" charset="0"/>
                          <a:cs typeface="Times New Roman" panose="02020603050405020304" pitchFamily="18" charset="0"/>
                        </a:rPr>
                        <a:t>An accelerometer is included to establish the location of the </a:t>
                      </a:r>
                      <a:r>
                        <a:rPr lang="en-GB" sz="1400" dirty="0" err="1">
                          <a:effectLst/>
                          <a:latin typeface="+mn-lt"/>
                          <a:ea typeface="Times New Roman" panose="02020603050405020304" pitchFamily="18" charset="0"/>
                          <a:cs typeface="Times New Roman" panose="02020603050405020304" pitchFamily="18" charset="0"/>
                        </a:rPr>
                        <a:t>CanSat</a:t>
                      </a:r>
                      <a:r>
                        <a:rPr lang="en-GB" sz="1400" dirty="0">
                          <a:effectLst/>
                          <a:latin typeface="+mn-lt"/>
                          <a:ea typeface="Times New Roman" panose="02020603050405020304" pitchFamily="18" charset="0"/>
                          <a:cs typeface="Times New Roman" panose="02020603050405020304" pitchFamily="18" charset="0"/>
                        </a:rPr>
                        <a:t> separate to the GPS. The final position recorded by the accelerometer should be within 20m of the GPS position of the </a:t>
                      </a:r>
                      <a:r>
                        <a:rPr lang="en-GB" sz="1400" dirty="0" err="1">
                          <a:effectLst/>
                          <a:latin typeface="+mn-lt"/>
                          <a:ea typeface="Times New Roman" panose="02020603050405020304" pitchFamily="18" charset="0"/>
                          <a:cs typeface="Times New Roman" panose="02020603050405020304" pitchFamily="18" charset="0"/>
                        </a:rPr>
                        <a:t>CanSat</a:t>
                      </a:r>
                      <a:r>
                        <a:rPr lang="en-GB" sz="1400" dirty="0">
                          <a:effectLst/>
                          <a:latin typeface="+mn-lt"/>
                          <a:ea typeface="Times New Roman" panose="02020603050405020304" pitchFamily="18" charset="0"/>
                          <a:cs typeface="Times New Roman" panose="02020603050405020304" pitchFamily="18" charset="0"/>
                        </a:rPr>
                        <a:t>.  </a:t>
                      </a:r>
                    </a:p>
                  </a:txBody>
                  <a:tcPr marL="68580" marR="68580" marT="0" marB="0"/>
                </a:tc>
                <a:tc>
                  <a:txBody>
                    <a:bodyPr/>
                    <a:lstStyle/>
                    <a:p>
                      <a:r>
                        <a:rPr lang="en-GB" dirty="0">
                          <a:latin typeface="+mn-lt"/>
                        </a:rPr>
                        <a:t>X</a:t>
                      </a:r>
                    </a:p>
                  </a:txBody>
                  <a:tcPr/>
                </a:tc>
                <a:tc>
                  <a:txBody>
                    <a:bodyPr/>
                    <a:lstStyle/>
                    <a:p>
                      <a:r>
                        <a:rPr lang="en-GB" dirty="0">
                          <a:latin typeface="+mn-lt"/>
                        </a:rPr>
                        <a:t>X</a:t>
                      </a:r>
                    </a:p>
                  </a:txBody>
                  <a:tcPr/>
                </a:tc>
                <a:tc>
                  <a:txBody>
                    <a:bodyPr/>
                    <a:lstStyle/>
                    <a:p>
                      <a:r>
                        <a:rPr lang="en-GB" dirty="0">
                          <a:latin typeface="+mn-lt"/>
                        </a:rPr>
                        <a:t>X</a:t>
                      </a:r>
                    </a:p>
                  </a:txBody>
                  <a:tcPr/>
                </a:tc>
                <a:tc>
                  <a:txBody>
                    <a:bodyPr/>
                    <a:lstStyle/>
                    <a:p>
                      <a:r>
                        <a:rPr lang="en-GB" dirty="0">
                          <a:latin typeface="+mn-lt"/>
                        </a:rPr>
                        <a:t>X</a:t>
                      </a:r>
                    </a:p>
                  </a:txBody>
                  <a:tcPr/>
                </a:tc>
                <a:extLst>
                  <a:ext uri="{0D108BD9-81ED-4DB2-BD59-A6C34878D82A}">
                    <a16:rowId xmlns:a16="http://schemas.microsoft.com/office/drawing/2014/main" val="3509932549"/>
                  </a:ext>
                </a:extLst>
              </a:tr>
            </a:tbl>
          </a:graphicData>
        </a:graphic>
      </p:graphicFrame>
    </p:spTree>
    <p:extLst>
      <p:ext uri="{BB962C8B-B14F-4D97-AF65-F5344CB8AC3E}">
        <p14:creationId xmlns:p14="http://schemas.microsoft.com/office/powerpoint/2010/main" val="497658154"/>
      </p:ext>
    </p:extLst>
  </p:cSld>
  <p:clrMapOvr>
    <a:masterClrMapping/>
  </p:clrMapOvr>
  <mc:AlternateContent xmlns:mc="http://schemas.openxmlformats.org/markup-compatibility/2006" xmlns:p14="http://schemas.microsoft.com/office/powerpoint/2010/main">
    <mc:Choice Requires="p14">
      <p:transition spd="slow" p14:dur="2000" advTm="31031"/>
    </mc:Choice>
    <mc:Fallback xmlns="">
      <p:transition spd="slow" advTm="3103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939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20"/>
          <p:cNvSpPr txBox="1">
            <a:spLocks noGrp="1"/>
          </p:cNvSpPr>
          <p:nvPr>
            <p:ph type="title"/>
          </p:nvPr>
        </p:nvSpPr>
        <p:spPr>
          <a:xfrm>
            <a:off x="2764221" y="136527"/>
            <a:ext cx="6768662" cy="731666"/>
          </a:xfrm>
          <a:prstGeom prst="rect">
            <a:avLst/>
          </a:prstGeom>
          <a:noFill/>
          <a:ln>
            <a:noFill/>
          </a:ln>
        </p:spPr>
        <p:txBody>
          <a:bodyPr spcFirstLastPara="1" wrap="square" lIns="91425" tIns="45700" rIns="91425" bIns="45700" anchor="b" anchorCtr="0">
            <a:noAutofit/>
          </a:bodyPr>
          <a:lstStyle/>
          <a:p>
            <a:pPr marL="0" marR="0" lvl="0" indent="0" algn="ctr" rtl="0">
              <a:lnSpc>
                <a:spcPct val="90000"/>
              </a:lnSpc>
              <a:spcBef>
                <a:spcPts val="0"/>
              </a:spcBef>
              <a:spcAft>
                <a:spcPts val="0"/>
              </a:spcAft>
              <a:buClr>
                <a:srgbClr val="7030A0"/>
              </a:buClr>
              <a:buSzPts val="3600"/>
              <a:buFont typeface="Calibri"/>
              <a:buNone/>
            </a:pPr>
            <a:r>
              <a:rPr lang="en-GB" sz="3600" b="1" i="0" u="none" strike="noStrike" cap="none" dirty="0">
                <a:solidFill>
                  <a:srgbClr val="7030A0"/>
                </a:solidFill>
                <a:latin typeface="Calibri"/>
                <a:ea typeface="Calibri"/>
                <a:cs typeface="Calibri"/>
                <a:sym typeface="Calibri"/>
              </a:rPr>
              <a:t>System Level CanSat Overview</a:t>
            </a:r>
            <a:endParaRPr sz="3600" b="1" i="0" u="none" strike="noStrike" cap="none" dirty="0">
              <a:solidFill>
                <a:srgbClr val="7030A0"/>
              </a:solidFill>
              <a:latin typeface="Calibri"/>
              <a:ea typeface="Calibri"/>
              <a:cs typeface="Calibri"/>
              <a:sym typeface="Calibri"/>
            </a:endParaRPr>
          </a:p>
        </p:txBody>
      </p:sp>
      <p:sp>
        <p:nvSpPr>
          <p:cNvPr id="170" name="Google Shape;170;p20"/>
          <p:cNvSpPr txBox="1">
            <a:spLocks noGrp="1"/>
          </p:cNvSpPr>
          <p:nvPr>
            <p:ph type="body" idx="1"/>
          </p:nvPr>
        </p:nvSpPr>
        <p:spPr>
          <a:xfrm>
            <a:off x="166977" y="1014976"/>
            <a:ext cx="11858043" cy="5184213"/>
          </a:xfrm>
          <a:prstGeom prst="rect">
            <a:avLst/>
          </a:prstGeom>
          <a:noFill/>
          <a:ln>
            <a:noFill/>
          </a:ln>
        </p:spPr>
        <p:txBody>
          <a:bodyPr spcFirstLastPara="1" wrap="square" lIns="91425" tIns="45700" rIns="91425" bIns="45700" anchor="t" anchorCtr="0">
            <a:noAutofit/>
          </a:bodyPr>
          <a:lstStyle/>
          <a:p>
            <a:pPr marL="228594" marR="0" lvl="0" indent="-228594" algn="l" rtl="0">
              <a:lnSpc>
                <a:spcPct val="90000"/>
              </a:lnSpc>
              <a:spcBef>
                <a:spcPts val="0"/>
              </a:spcBef>
              <a:spcAft>
                <a:spcPts val="0"/>
              </a:spcAft>
              <a:buClr>
                <a:schemeClr val="dk1"/>
              </a:buClr>
              <a:buSzPts val="2400"/>
              <a:buFont typeface="Arial"/>
              <a:buChar char="•"/>
            </a:pPr>
            <a:r>
              <a:rPr lang="en-GB" sz="2400" b="0" i="0" u="none" strike="noStrike" cap="none" dirty="0">
                <a:solidFill>
                  <a:schemeClr val="dk1"/>
                </a:solidFill>
                <a:latin typeface="Calibri"/>
                <a:ea typeface="Calibri"/>
                <a:cs typeface="Calibri"/>
                <a:sym typeface="Calibri"/>
              </a:rPr>
              <a:t>Present the chosen design for your CanSat.</a:t>
            </a:r>
            <a:endParaRPr dirty="0"/>
          </a:p>
          <a:p>
            <a:pPr marL="685783" marR="0" lvl="1" indent="-228594" algn="l" rtl="0">
              <a:lnSpc>
                <a:spcPct val="90000"/>
              </a:lnSpc>
              <a:spcBef>
                <a:spcPts val="500"/>
              </a:spcBef>
              <a:spcAft>
                <a:spcPts val="0"/>
              </a:spcAft>
              <a:buClr>
                <a:schemeClr val="dk1"/>
              </a:buClr>
              <a:buSzPts val="2000"/>
              <a:buFont typeface="Arial"/>
              <a:buChar char="•"/>
            </a:pPr>
            <a:r>
              <a:rPr lang="en-GB" sz="2000" b="0" i="0" u="none" strike="noStrike" cap="none" dirty="0">
                <a:solidFill>
                  <a:schemeClr val="dk1"/>
                </a:solidFill>
                <a:latin typeface="Calibri"/>
                <a:ea typeface="Calibri"/>
                <a:cs typeface="Calibri"/>
                <a:sym typeface="Calibri"/>
              </a:rPr>
              <a:t>Include justifications for why this design was chosen.</a:t>
            </a:r>
            <a:endParaRPr dirty="0"/>
          </a:p>
          <a:p>
            <a:pPr marL="685783" marR="0" lvl="1" indent="-228594" algn="l" rtl="0">
              <a:lnSpc>
                <a:spcPct val="90000"/>
              </a:lnSpc>
              <a:spcBef>
                <a:spcPts val="500"/>
              </a:spcBef>
              <a:spcAft>
                <a:spcPts val="0"/>
              </a:spcAft>
              <a:buClr>
                <a:schemeClr val="dk1"/>
              </a:buClr>
              <a:buSzPts val="2000"/>
              <a:buFont typeface="Arial"/>
              <a:buChar char="•"/>
            </a:pPr>
            <a:r>
              <a:rPr lang="en-GB" sz="2000" b="0" i="0" u="none" strike="noStrike" cap="none" dirty="0">
                <a:solidFill>
                  <a:schemeClr val="dk1"/>
                </a:solidFill>
                <a:latin typeface="Calibri"/>
                <a:ea typeface="Calibri"/>
                <a:cs typeface="Calibri"/>
                <a:sym typeface="Calibri"/>
              </a:rPr>
              <a:t>Include images of the CAD model for the chosen design. These images must show:</a:t>
            </a:r>
            <a:endParaRPr dirty="0"/>
          </a:p>
          <a:p>
            <a:pPr marL="1142971" marR="0" lvl="2" indent="-228594" algn="l" rtl="0">
              <a:lnSpc>
                <a:spcPct val="90000"/>
              </a:lnSpc>
              <a:spcBef>
                <a:spcPts val="500"/>
              </a:spcBef>
              <a:spcAft>
                <a:spcPts val="0"/>
              </a:spcAft>
              <a:buClr>
                <a:schemeClr val="dk1"/>
              </a:buClr>
              <a:buSzPts val="1800"/>
              <a:buFont typeface="Arial"/>
              <a:buChar char="•"/>
            </a:pPr>
            <a:r>
              <a:rPr lang="en-GB" sz="1800" b="0" i="0" u="none" strike="noStrike" cap="none" dirty="0">
                <a:solidFill>
                  <a:schemeClr val="dk1"/>
                </a:solidFill>
                <a:latin typeface="Calibri"/>
                <a:ea typeface="Calibri"/>
                <a:cs typeface="Calibri"/>
                <a:sym typeface="Calibri"/>
              </a:rPr>
              <a:t>The overall system</a:t>
            </a:r>
            <a:endParaRPr dirty="0"/>
          </a:p>
          <a:p>
            <a:pPr marL="1142971" marR="0" lvl="2" indent="-228594" algn="l" rtl="0">
              <a:lnSpc>
                <a:spcPct val="90000"/>
              </a:lnSpc>
              <a:spcBef>
                <a:spcPts val="500"/>
              </a:spcBef>
              <a:spcAft>
                <a:spcPts val="0"/>
              </a:spcAft>
              <a:buClr>
                <a:schemeClr val="dk1"/>
              </a:buClr>
              <a:buSzPts val="1800"/>
              <a:buFont typeface="Arial"/>
              <a:buChar char="•"/>
            </a:pPr>
            <a:r>
              <a:rPr lang="en-GB" sz="1800" b="0" i="0" u="none" strike="noStrike" cap="none" dirty="0">
                <a:solidFill>
                  <a:schemeClr val="dk1"/>
                </a:solidFill>
                <a:latin typeface="Calibri"/>
                <a:ea typeface="Calibri"/>
                <a:cs typeface="Calibri"/>
                <a:sym typeface="Calibri"/>
              </a:rPr>
              <a:t>‘zoomed-in’ images of key areas</a:t>
            </a:r>
            <a:endParaRPr dirty="0"/>
          </a:p>
          <a:p>
            <a:pPr marL="1142971" marR="0" lvl="2" indent="-228594" algn="l" rtl="0">
              <a:lnSpc>
                <a:spcPct val="90000"/>
              </a:lnSpc>
              <a:spcBef>
                <a:spcPts val="500"/>
              </a:spcBef>
              <a:spcAft>
                <a:spcPts val="0"/>
              </a:spcAft>
              <a:buClr>
                <a:schemeClr val="dk1"/>
              </a:buClr>
              <a:buSzPts val="1800"/>
              <a:buFont typeface="Arial"/>
              <a:buChar char="•"/>
            </a:pPr>
            <a:r>
              <a:rPr lang="en-GB" sz="1800" b="0" i="0" u="none" strike="noStrike" cap="none" dirty="0">
                <a:solidFill>
                  <a:schemeClr val="dk1"/>
                </a:solidFill>
                <a:latin typeface="Calibri"/>
                <a:ea typeface="Calibri"/>
                <a:cs typeface="Calibri"/>
                <a:sym typeface="Calibri"/>
              </a:rPr>
              <a:t>Relevant configurations (e.g. parachute deployed)</a:t>
            </a:r>
            <a:endParaRPr dirty="0"/>
          </a:p>
          <a:p>
            <a:pPr marL="685783" marR="0" lvl="1" indent="-228594" algn="l" rtl="0">
              <a:lnSpc>
                <a:spcPct val="90000"/>
              </a:lnSpc>
              <a:spcBef>
                <a:spcPts val="500"/>
              </a:spcBef>
              <a:spcAft>
                <a:spcPts val="0"/>
              </a:spcAft>
              <a:buClr>
                <a:schemeClr val="dk1"/>
              </a:buClr>
              <a:buSzPts val="2000"/>
              <a:buFont typeface="Arial"/>
              <a:buChar char="•"/>
            </a:pPr>
            <a:r>
              <a:rPr lang="en-GB" sz="2000" b="0" i="0" u="none" strike="noStrike" cap="none" dirty="0">
                <a:solidFill>
                  <a:schemeClr val="dk1"/>
                </a:solidFill>
                <a:latin typeface="Calibri"/>
                <a:ea typeface="Calibri"/>
                <a:cs typeface="Calibri"/>
                <a:sym typeface="Calibri"/>
              </a:rPr>
              <a:t>Include a diagram showing key dimensions.</a:t>
            </a:r>
            <a:endParaRPr dirty="0"/>
          </a:p>
          <a:p>
            <a:pPr marL="228594" marR="0" lvl="0" indent="-76193" algn="l" rtl="0">
              <a:lnSpc>
                <a:spcPct val="90000"/>
              </a:lnSpc>
              <a:spcBef>
                <a:spcPts val="1000"/>
              </a:spcBef>
              <a:spcAft>
                <a:spcPts val="0"/>
              </a:spcAft>
              <a:buClr>
                <a:schemeClr val="dk1"/>
              </a:buClr>
              <a:buSzPts val="2400"/>
              <a:buFont typeface="Arial"/>
              <a:buNone/>
            </a:pPr>
            <a:endParaRPr sz="2400" b="0" i="0" u="none" strike="noStrike" cap="none" dirty="0">
              <a:solidFill>
                <a:schemeClr val="dk1"/>
              </a:solidFill>
              <a:latin typeface="Calibri"/>
              <a:ea typeface="Calibri"/>
              <a:cs typeface="Calibri"/>
              <a:sym typeface="Calibri"/>
            </a:endParaRPr>
          </a:p>
          <a:p>
            <a:pPr marL="228594" marR="0" lvl="0" indent="-228594" algn="l" rtl="0">
              <a:lnSpc>
                <a:spcPct val="90000"/>
              </a:lnSpc>
              <a:spcBef>
                <a:spcPts val="1000"/>
              </a:spcBef>
              <a:spcAft>
                <a:spcPts val="0"/>
              </a:spcAft>
              <a:buClr>
                <a:schemeClr val="dk1"/>
              </a:buClr>
              <a:buSzPts val="2400"/>
              <a:buFont typeface="Arial"/>
              <a:buChar char="•"/>
            </a:pPr>
            <a:r>
              <a:rPr lang="en-GB" sz="2400" b="0" i="0" u="none" strike="noStrike" cap="none" dirty="0">
                <a:solidFill>
                  <a:schemeClr val="dk1"/>
                </a:solidFill>
                <a:latin typeface="Calibri"/>
                <a:ea typeface="Calibri"/>
                <a:cs typeface="Calibri"/>
                <a:sym typeface="Calibri"/>
              </a:rPr>
              <a:t>The aim of these slides is to provide an overview of the design prior to delving into more details for each subsystem. This section is limited to 4 slides.</a:t>
            </a:r>
            <a:endParaRPr dirty="0"/>
          </a:p>
          <a:p>
            <a:pPr marL="228594" marR="0" lvl="0" indent="-76193" algn="l" rtl="0">
              <a:lnSpc>
                <a:spcPct val="90000"/>
              </a:lnSpc>
              <a:spcBef>
                <a:spcPts val="1000"/>
              </a:spcBef>
              <a:spcAft>
                <a:spcPts val="0"/>
              </a:spcAft>
              <a:buClr>
                <a:schemeClr val="dk1"/>
              </a:buClr>
              <a:buSzPts val="2400"/>
              <a:buFont typeface="Arial"/>
              <a:buNone/>
            </a:pPr>
            <a:endParaRPr sz="2400" b="0" i="0" u="none" strike="noStrike" cap="none" dirty="0">
              <a:solidFill>
                <a:schemeClr val="dk1"/>
              </a:solidFill>
              <a:latin typeface="Calibri"/>
              <a:ea typeface="Calibri"/>
              <a:cs typeface="Calibri"/>
              <a:sym typeface="Calibri"/>
            </a:endParaRPr>
          </a:p>
        </p:txBody>
      </p:sp>
      <p:sp>
        <p:nvSpPr>
          <p:cNvPr id="171" name="Google Shape;171;p20"/>
          <p:cNvSpPr txBox="1">
            <a:spLocks noGrp="1"/>
          </p:cNvSpPr>
          <p:nvPr>
            <p:ph type="ftr" idx="11"/>
          </p:nvPr>
        </p:nvSpPr>
        <p:spPr>
          <a:xfrm>
            <a:off x="4038597" y="6356350"/>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888888"/>
              </a:buClr>
              <a:buSzPts val="1200"/>
              <a:buFont typeface="Calibri"/>
              <a:buNone/>
            </a:pPr>
            <a:r>
              <a:rPr lang="en-GB" sz="1200" b="0" i="0" u="none" strike="noStrike" cap="none" dirty="0">
                <a:solidFill>
                  <a:srgbClr val="888888"/>
                </a:solidFill>
                <a:latin typeface="Calibri"/>
                <a:ea typeface="Calibri"/>
                <a:cs typeface="Calibri"/>
                <a:sym typeface="Calibri"/>
              </a:rPr>
              <a:t>CanSat Competition UK Design Review 2019/20</a:t>
            </a:r>
            <a:endParaRPr dirty="0"/>
          </a:p>
        </p:txBody>
      </p:sp>
      <p:sp>
        <p:nvSpPr>
          <p:cNvPr id="172" name="Google Shape;172;p20"/>
          <p:cNvSpPr txBox="1">
            <a:spLocks noGrp="1"/>
          </p:cNvSpPr>
          <p:nvPr>
            <p:ph type="sldNum" idx="12"/>
          </p:nvPr>
        </p:nvSpPr>
        <p:spPr>
          <a:xfrm>
            <a:off x="9281821" y="6356351"/>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88888"/>
              </a:buClr>
              <a:buSzPts val="1200"/>
              <a:buFont typeface="Calibri"/>
              <a:buNone/>
            </a:pPr>
            <a:fld id="{00000000-1234-1234-1234-123412341234}" type="slidenum">
              <a:rPr lang="en-GB" sz="1200" b="0" i="0" u="none" strike="noStrike" cap="none">
                <a:solidFill>
                  <a:srgbClr val="888888"/>
                </a:solidFill>
                <a:latin typeface="Calibri"/>
                <a:ea typeface="Calibri"/>
                <a:cs typeface="Calibri"/>
                <a:sym typeface="Calibri"/>
              </a:rPr>
              <a:t>12</a:t>
            </a:fld>
            <a:endParaRPr sz="1200" b="0" i="0" u="none" strike="noStrike" cap="none">
              <a:solidFill>
                <a:srgbClr val="888888"/>
              </a:solidFill>
              <a:latin typeface="Calibri"/>
              <a:ea typeface="Calibri"/>
              <a:cs typeface="Calibri"/>
              <a:sym typeface="Calibri"/>
            </a:endParaRPr>
          </a:p>
        </p:txBody>
      </p:sp>
      <p:pic>
        <p:nvPicPr>
          <p:cNvPr id="2" name="Slide 8">
            <a:hlinkClick r:id="" action="ppaction://media"/>
            <a:extLst>
              <a:ext uri="{FF2B5EF4-FFF2-40B4-BE49-F238E27FC236}">
                <a16:creationId xmlns:a16="http://schemas.microsoft.com/office/drawing/2014/main" id="{BCBF1C6B-E744-4962-9601-164BD6A3B42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35446" y="6356350"/>
            <a:ext cx="406400" cy="4064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53787"/>
    </mc:Choice>
    <mc:Fallback xmlns="">
      <p:transition spd="slow" advTm="5378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378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21"/>
          <p:cNvSpPr txBox="1">
            <a:spLocks noGrp="1"/>
          </p:cNvSpPr>
          <p:nvPr>
            <p:ph type="title"/>
          </p:nvPr>
        </p:nvSpPr>
        <p:spPr>
          <a:xfrm>
            <a:off x="2743199" y="136527"/>
            <a:ext cx="6800193" cy="731666"/>
          </a:xfrm>
          <a:prstGeom prst="rect">
            <a:avLst/>
          </a:prstGeom>
          <a:noFill/>
          <a:ln>
            <a:noFill/>
          </a:ln>
        </p:spPr>
        <p:txBody>
          <a:bodyPr spcFirstLastPara="1" wrap="square" lIns="91425" tIns="45700" rIns="91425" bIns="45700" anchor="b" anchorCtr="0">
            <a:noAutofit/>
          </a:bodyPr>
          <a:lstStyle/>
          <a:p>
            <a:pPr marL="0" marR="0" lvl="0" indent="0" algn="ctr" rtl="0">
              <a:lnSpc>
                <a:spcPct val="90000"/>
              </a:lnSpc>
              <a:spcBef>
                <a:spcPts val="0"/>
              </a:spcBef>
              <a:spcAft>
                <a:spcPts val="0"/>
              </a:spcAft>
              <a:buClr>
                <a:srgbClr val="7030A0"/>
              </a:buClr>
              <a:buSzPts val="3600"/>
              <a:buFont typeface="Calibri"/>
              <a:buNone/>
            </a:pPr>
            <a:r>
              <a:rPr lang="en-GB" sz="3600" b="1" i="0" u="none" strike="noStrike" cap="none" dirty="0">
                <a:solidFill>
                  <a:srgbClr val="7030A0"/>
                </a:solidFill>
                <a:latin typeface="Calibri"/>
                <a:ea typeface="Calibri"/>
                <a:cs typeface="Calibri"/>
                <a:sym typeface="Calibri"/>
              </a:rPr>
              <a:t>System Level CanSat Configuration</a:t>
            </a:r>
            <a:endParaRPr sz="3600" b="1" i="0" u="none" strike="noStrike" cap="none" dirty="0">
              <a:solidFill>
                <a:srgbClr val="7030A0"/>
              </a:solidFill>
              <a:latin typeface="Calibri"/>
              <a:ea typeface="Calibri"/>
              <a:cs typeface="Calibri"/>
              <a:sym typeface="Calibri"/>
            </a:endParaRPr>
          </a:p>
        </p:txBody>
      </p:sp>
      <p:sp>
        <p:nvSpPr>
          <p:cNvPr id="178" name="Google Shape;178;p21"/>
          <p:cNvSpPr txBox="1">
            <a:spLocks noGrp="1"/>
          </p:cNvSpPr>
          <p:nvPr>
            <p:ph type="body" idx="1"/>
          </p:nvPr>
        </p:nvSpPr>
        <p:spPr>
          <a:xfrm>
            <a:off x="166977" y="1014976"/>
            <a:ext cx="11858043" cy="5184213"/>
          </a:xfrm>
          <a:prstGeom prst="rect">
            <a:avLst/>
          </a:prstGeom>
          <a:noFill/>
          <a:ln>
            <a:noFill/>
          </a:ln>
        </p:spPr>
        <p:txBody>
          <a:bodyPr spcFirstLastPara="1" wrap="square" lIns="91425" tIns="45700" rIns="91425" bIns="45700" anchor="t" anchorCtr="0">
            <a:noAutofit/>
          </a:bodyPr>
          <a:lstStyle/>
          <a:p>
            <a:pPr marL="228594" marR="0" lvl="0" indent="-228594" algn="l" rtl="0">
              <a:lnSpc>
                <a:spcPct val="90000"/>
              </a:lnSpc>
              <a:spcBef>
                <a:spcPts val="0"/>
              </a:spcBef>
              <a:spcAft>
                <a:spcPts val="0"/>
              </a:spcAft>
              <a:buClr>
                <a:schemeClr val="dk1"/>
              </a:buClr>
              <a:buSzPts val="2400"/>
              <a:buFont typeface="Arial"/>
              <a:buChar char="•"/>
            </a:pPr>
            <a:r>
              <a:rPr lang="en-GB" sz="2400" b="0" i="0" u="none" strike="noStrike" cap="none">
                <a:solidFill>
                  <a:schemeClr val="dk1"/>
                </a:solidFill>
                <a:latin typeface="Calibri"/>
                <a:ea typeface="Calibri"/>
                <a:cs typeface="Calibri"/>
                <a:sym typeface="Calibri"/>
              </a:rPr>
              <a:t>1-3 slides outlining an overview of the CanSat operations.</a:t>
            </a:r>
            <a:endParaRPr/>
          </a:p>
          <a:p>
            <a:pPr marL="685783" marR="0" lvl="1" indent="-228594" algn="l" rtl="0">
              <a:lnSpc>
                <a:spcPct val="90000"/>
              </a:lnSpc>
              <a:spcBef>
                <a:spcPts val="500"/>
              </a:spcBef>
              <a:spcAft>
                <a:spcPts val="0"/>
              </a:spcAft>
              <a:buClr>
                <a:schemeClr val="dk1"/>
              </a:buClr>
              <a:buSzPts val="2000"/>
              <a:buFont typeface="Arial"/>
              <a:buChar char="•"/>
            </a:pPr>
            <a:r>
              <a:rPr lang="en-GB" sz="2000" b="0" i="0" u="none" strike="noStrike" cap="none">
                <a:solidFill>
                  <a:schemeClr val="dk1"/>
                </a:solidFill>
                <a:latin typeface="Calibri"/>
                <a:ea typeface="Calibri"/>
                <a:cs typeface="Calibri"/>
                <a:sym typeface="Calibri"/>
              </a:rPr>
              <a:t>Launch and descent operations</a:t>
            </a:r>
            <a:endParaRPr/>
          </a:p>
          <a:p>
            <a:pPr marL="685783" marR="0" lvl="1" indent="-228594" algn="l" rtl="0">
              <a:lnSpc>
                <a:spcPct val="90000"/>
              </a:lnSpc>
              <a:spcBef>
                <a:spcPts val="500"/>
              </a:spcBef>
              <a:spcAft>
                <a:spcPts val="0"/>
              </a:spcAft>
              <a:buClr>
                <a:schemeClr val="dk1"/>
              </a:buClr>
              <a:buSzPts val="2000"/>
              <a:buFont typeface="Arial"/>
              <a:buChar char="•"/>
            </a:pPr>
            <a:r>
              <a:rPr lang="en-GB" sz="2000" b="0" i="0" u="none" strike="noStrike" cap="none">
                <a:solidFill>
                  <a:schemeClr val="dk1"/>
                </a:solidFill>
                <a:latin typeface="Calibri"/>
                <a:ea typeface="Calibri"/>
                <a:cs typeface="Calibri"/>
                <a:sym typeface="Calibri"/>
              </a:rPr>
              <a:t>CanSat recovery and data collection</a:t>
            </a:r>
            <a:endParaRPr/>
          </a:p>
          <a:p>
            <a:pPr marL="228594" marR="0" lvl="0" indent="-228594" algn="l" rtl="0">
              <a:lnSpc>
                <a:spcPct val="90000"/>
              </a:lnSpc>
              <a:spcBef>
                <a:spcPts val="1000"/>
              </a:spcBef>
              <a:spcAft>
                <a:spcPts val="0"/>
              </a:spcAft>
              <a:buClr>
                <a:schemeClr val="dk1"/>
              </a:buClr>
              <a:buSzPts val="2400"/>
              <a:buFont typeface="Arial"/>
              <a:buChar char="•"/>
            </a:pPr>
            <a:r>
              <a:rPr lang="en-GB" sz="2400" b="0" i="0" u="none" strike="noStrike" cap="none">
                <a:solidFill>
                  <a:schemeClr val="dk1"/>
                </a:solidFill>
                <a:latin typeface="Calibri"/>
                <a:ea typeface="Calibri"/>
                <a:cs typeface="Calibri"/>
                <a:sym typeface="Calibri"/>
              </a:rPr>
              <a:t>Show how the CanSat will operate, along with team member roles during each stage.</a:t>
            </a:r>
            <a:endParaRPr/>
          </a:p>
          <a:p>
            <a:pPr marL="228594" marR="0" lvl="0" indent="-228594" algn="l" rtl="0">
              <a:lnSpc>
                <a:spcPct val="90000"/>
              </a:lnSpc>
              <a:spcBef>
                <a:spcPts val="1000"/>
              </a:spcBef>
              <a:spcAft>
                <a:spcPts val="0"/>
              </a:spcAft>
              <a:buClr>
                <a:schemeClr val="dk1"/>
              </a:buClr>
              <a:buSzPts val="2400"/>
              <a:buFont typeface="Arial"/>
              <a:buChar char="•"/>
            </a:pPr>
            <a:r>
              <a:rPr lang="en-GB" sz="2400" b="0" i="0" u="none" strike="noStrike" cap="none">
                <a:solidFill>
                  <a:schemeClr val="dk1"/>
                </a:solidFill>
                <a:latin typeface="Calibri"/>
                <a:ea typeface="Calibri"/>
                <a:cs typeface="Calibri"/>
                <a:sym typeface="Calibri"/>
              </a:rPr>
              <a:t>A clear and simple method for this section is to use cartoons and flow diagrams.</a:t>
            </a:r>
            <a:endParaRPr/>
          </a:p>
          <a:p>
            <a:pPr marL="685783" marR="0" lvl="1" indent="-228594" algn="l" rtl="0">
              <a:lnSpc>
                <a:spcPct val="90000"/>
              </a:lnSpc>
              <a:spcBef>
                <a:spcPts val="500"/>
              </a:spcBef>
              <a:spcAft>
                <a:spcPts val="0"/>
              </a:spcAft>
              <a:buClr>
                <a:schemeClr val="dk1"/>
              </a:buClr>
              <a:buSzPts val="2000"/>
              <a:buFont typeface="Arial"/>
              <a:buChar char="•"/>
            </a:pPr>
            <a:r>
              <a:rPr lang="en-GB" sz="2000" b="0" i="0" u="none" strike="noStrike" cap="none">
                <a:solidFill>
                  <a:schemeClr val="dk1"/>
                </a:solidFill>
                <a:latin typeface="Calibri"/>
                <a:ea typeface="Calibri"/>
                <a:cs typeface="Calibri"/>
                <a:sym typeface="Calibri"/>
              </a:rPr>
              <a:t>Diagrams must </a:t>
            </a:r>
            <a:r>
              <a:rPr lang="en-GB" sz="2000" b="0" i="0" u="sng" strike="noStrike" cap="none">
                <a:solidFill>
                  <a:schemeClr val="dk1"/>
                </a:solidFill>
                <a:latin typeface="Calibri"/>
                <a:ea typeface="Calibri"/>
                <a:cs typeface="Calibri"/>
                <a:sym typeface="Calibri"/>
              </a:rPr>
              <a:t>not</a:t>
            </a:r>
            <a:r>
              <a:rPr lang="en-GB" sz="2000" b="0" i="0" u="none" strike="noStrike" cap="none">
                <a:solidFill>
                  <a:schemeClr val="dk1"/>
                </a:solidFill>
                <a:latin typeface="Calibri"/>
                <a:ea typeface="Calibri"/>
                <a:cs typeface="Calibri"/>
                <a:sym typeface="Calibri"/>
              </a:rPr>
              <a:t> be hand-drawn.</a:t>
            </a:r>
            <a:endParaRPr/>
          </a:p>
          <a:p>
            <a:pPr marL="228594" marR="0" lvl="0" indent="-76193" algn="l" rtl="0">
              <a:lnSpc>
                <a:spcPct val="90000"/>
              </a:lnSpc>
              <a:spcBef>
                <a:spcPts val="1000"/>
              </a:spcBef>
              <a:spcAft>
                <a:spcPts val="0"/>
              </a:spcAft>
              <a:buClr>
                <a:schemeClr val="dk1"/>
              </a:buClr>
              <a:buSzPts val="2400"/>
              <a:buFont typeface="Arial"/>
              <a:buNone/>
            </a:pPr>
            <a:endParaRPr sz="2400" b="0" i="0" u="none" strike="noStrike" cap="none">
              <a:solidFill>
                <a:schemeClr val="dk1"/>
              </a:solidFill>
              <a:latin typeface="Calibri"/>
              <a:ea typeface="Calibri"/>
              <a:cs typeface="Calibri"/>
              <a:sym typeface="Calibri"/>
            </a:endParaRPr>
          </a:p>
        </p:txBody>
      </p:sp>
      <p:sp>
        <p:nvSpPr>
          <p:cNvPr id="179" name="Google Shape;179;p21"/>
          <p:cNvSpPr txBox="1">
            <a:spLocks noGrp="1"/>
          </p:cNvSpPr>
          <p:nvPr>
            <p:ph type="ftr" idx="11"/>
          </p:nvPr>
        </p:nvSpPr>
        <p:spPr>
          <a:xfrm>
            <a:off x="4038597" y="6356350"/>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888888"/>
              </a:buClr>
              <a:buSzPts val="1200"/>
              <a:buFont typeface="Calibri"/>
              <a:buNone/>
            </a:pPr>
            <a:r>
              <a:rPr lang="en-GB" sz="1200" b="0" i="0" u="none" strike="noStrike" cap="none" dirty="0">
                <a:solidFill>
                  <a:srgbClr val="888888"/>
                </a:solidFill>
                <a:latin typeface="Calibri"/>
                <a:ea typeface="Calibri"/>
                <a:cs typeface="Calibri"/>
                <a:sym typeface="Calibri"/>
              </a:rPr>
              <a:t>CanSat Competition UK Design Review 2019/20</a:t>
            </a:r>
            <a:endParaRPr dirty="0"/>
          </a:p>
        </p:txBody>
      </p:sp>
      <p:sp>
        <p:nvSpPr>
          <p:cNvPr id="180" name="Google Shape;180;p21"/>
          <p:cNvSpPr txBox="1">
            <a:spLocks noGrp="1"/>
          </p:cNvSpPr>
          <p:nvPr>
            <p:ph type="sldNum" idx="12"/>
          </p:nvPr>
        </p:nvSpPr>
        <p:spPr>
          <a:xfrm>
            <a:off x="9281821" y="6356351"/>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88888"/>
              </a:buClr>
              <a:buSzPts val="1200"/>
              <a:buFont typeface="Calibri"/>
              <a:buNone/>
            </a:pPr>
            <a:fld id="{00000000-1234-1234-1234-123412341234}" type="slidenum">
              <a:rPr lang="en-GB" sz="1200" b="0" i="0" u="none" strike="noStrike" cap="none">
                <a:solidFill>
                  <a:srgbClr val="888888"/>
                </a:solidFill>
                <a:latin typeface="Calibri"/>
                <a:ea typeface="Calibri"/>
                <a:cs typeface="Calibri"/>
                <a:sym typeface="Calibri"/>
              </a:rPr>
              <a:t>13</a:t>
            </a:fld>
            <a:endParaRPr sz="1200" b="0" i="0" u="none" strike="noStrike" cap="none">
              <a:solidFill>
                <a:srgbClr val="888888"/>
              </a:solidFill>
              <a:latin typeface="Calibri"/>
              <a:ea typeface="Calibri"/>
              <a:cs typeface="Calibri"/>
              <a:sym typeface="Calibri"/>
            </a:endParaRPr>
          </a:p>
        </p:txBody>
      </p:sp>
      <p:pic>
        <p:nvPicPr>
          <p:cNvPr id="2" name="Slide 9">
            <a:hlinkClick r:id="" action="ppaction://media"/>
            <a:extLst>
              <a:ext uri="{FF2B5EF4-FFF2-40B4-BE49-F238E27FC236}">
                <a16:creationId xmlns:a16="http://schemas.microsoft.com/office/drawing/2014/main" id="{474F12CD-DE05-4285-8A9E-4FBA77E3325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35446" y="6315075"/>
            <a:ext cx="406400" cy="4064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6298"/>
    </mc:Choice>
    <mc:Fallback xmlns="">
      <p:transition spd="slow" advTm="3629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629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22"/>
          <p:cNvSpPr txBox="1">
            <a:spLocks noGrp="1"/>
          </p:cNvSpPr>
          <p:nvPr>
            <p:ph type="title"/>
          </p:nvPr>
        </p:nvSpPr>
        <p:spPr>
          <a:xfrm>
            <a:off x="2769576" y="136527"/>
            <a:ext cx="6646986" cy="731666"/>
          </a:xfrm>
          <a:prstGeom prst="rect">
            <a:avLst/>
          </a:prstGeom>
          <a:noFill/>
          <a:ln>
            <a:noFill/>
          </a:ln>
        </p:spPr>
        <p:txBody>
          <a:bodyPr spcFirstLastPara="1" wrap="square" lIns="91425" tIns="45700" rIns="91425" bIns="45700" anchor="b" anchorCtr="0">
            <a:noAutofit/>
          </a:bodyPr>
          <a:lstStyle/>
          <a:p>
            <a:pPr marL="0" marR="0" lvl="0" indent="0" algn="ctr" rtl="0">
              <a:lnSpc>
                <a:spcPct val="90000"/>
              </a:lnSpc>
              <a:spcBef>
                <a:spcPts val="0"/>
              </a:spcBef>
              <a:spcAft>
                <a:spcPts val="0"/>
              </a:spcAft>
              <a:buClr>
                <a:srgbClr val="7030A0"/>
              </a:buClr>
              <a:buSzPts val="3600"/>
              <a:buFont typeface="Calibri"/>
              <a:buNone/>
            </a:pPr>
            <a:r>
              <a:rPr lang="en-GB" sz="3600" b="1" i="0" u="none" strike="noStrike" cap="none">
                <a:solidFill>
                  <a:srgbClr val="7030A0"/>
                </a:solidFill>
                <a:latin typeface="Calibri"/>
                <a:ea typeface="Calibri"/>
                <a:cs typeface="Calibri"/>
                <a:sym typeface="Calibri"/>
              </a:rPr>
              <a:t>Launch Vehicle Compatibility</a:t>
            </a:r>
            <a:endParaRPr sz="3600" b="1" i="0" u="none" strike="noStrike" cap="none">
              <a:solidFill>
                <a:srgbClr val="7030A0"/>
              </a:solidFill>
              <a:latin typeface="Calibri"/>
              <a:ea typeface="Calibri"/>
              <a:cs typeface="Calibri"/>
              <a:sym typeface="Calibri"/>
            </a:endParaRPr>
          </a:p>
        </p:txBody>
      </p:sp>
      <p:sp>
        <p:nvSpPr>
          <p:cNvPr id="186" name="Google Shape;186;p22"/>
          <p:cNvSpPr txBox="1">
            <a:spLocks noGrp="1"/>
          </p:cNvSpPr>
          <p:nvPr>
            <p:ph type="body" idx="1"/>
          </p:nvPr>
        </p:nvSpPr>
        <p:spPr>
          <a:xfrm>
            <a:off x="166977" y="1014976"/>
            <a:ext cx="11858043" cy="5184213"/>
          </a:xfrm>
          <a:prstGeom prst="rect">
            <a:avLst/>
          </a:prstGeom>
          <a:noFill/>
          <a:ln>
            <a:noFill/>
          </a:ln>
        </p:spPr>
        <p:txBody>
          <a:bodyPr spcFirstLastPara="1" wrap="square" lIns="91425" tIns="45700" rIns="91425" bIns="45700" anchor="t" anchorCtr="0">
            <a:noAutofit/>
          </a:bodyPr>
          <a:lstStyle/>
          <a:p>
            <a:pPr marL="228594" marR="0" lvl="0" indent="-228594" algn="l" rtl="0">
              <a:lnSpc>
                <a:spcPct val="90000"/>
              </a:lnSpc>
              <a:spcBef>
                <a:spcPts val="0"/>
              </a:spcBef>
              <a:spcAft>
                <a:spcPts val="0"/>
              </a:spcAft>
              <a:buClr>
                <a:schemeClr val="dk1"/>
              </a:buClr>
              <a:buSzPts val="2400"/>
              <a:buFont typeface="Arial"/>
              <a:buChar char="•"/>
            </a:pPr>
            <a:r>
              <a:rPr lang="en-GB" sz="2400" b="0" i="0" u="none" strike="noStrike" cap="none">
                <a:solidFill>
                  <a:schemeClr val="dk1"/>
                </a:solidFill>
                <a:latin typeface="Calibri"/>
                <a:ea typeface="Calibri"/>
                <a:cs typeface="Calibri"/>
                <a:sym typeface="Calibri"/>
              </a:rPr>
              <a:t>Provide a dimensioned diagram that clearly shows the clearances with the payload section.</a:t>
            </a:r>
            <a:endParaRPr/>
          </a:p>
          <a:p>
            <a:pPr marL="685783" marR="0" lvl="1" indent="-228594" algn="l" rtl="0">
              <a:lnSpc>
                <a:spcPct val="90000"/>
              </a:lnSpc>
              <a:spcBef>
                <a:spcPts val="500"/>
              </a:spcBef>
              <a:spcAft>
                <a:spcPts val="0"/>
              </a:spcAft>
              <a:buClr>
                <a:schemeClr val="dk1"/>
              </a:buClr>
              <a:buSzPts val="2000"/>
              <a:buFont typeface="Arial"/>
              <a:buChar char="•"/>
            </a:pPr>
            <a:r>
              <a:rPr lang="en-GB" sz="2000" b="0" i="0" u="none" strike="noStrike" cap="none">
                <a:solidFill>
                  <a:schemeClr val="dk1"/>
                </a:solidFill>
                <a:latin typeface="Calibri"/>
                <a:ea typeface="Calibri"/>
                <a:cs typeface="Calibri"/>
                <a:sym typeface="Calibri"/>
              </a:rPr>
              <a:t>Consider how a larger clearance will aid deployment.</a:t>
            </a:r>
            <a:endParaRPr/>
          </a:p>
          <a:p>
            <a:pPr marL="685783" marR="0" lvl="1" indent="-228594" algn="l" rtl="0">
              <a:lnSpc>
                <a:spcPct val="90000"/>
              </a:lnSpc>
              <a:spcBef>
                <a:spcPts val="500"/>
              </a:spcBef>
              <a:spcAft>
                <a:spcPts val="0"/>
              </a:spcAft>
              <a:buClr>
                <a:schemeClr val="dk1"/>
              </a:buClr>
              <a:buSzPts val="2000"/>
              <a:buFont typeface="Arial"/>
              <a:buChar char="•"/>
            </a:pPr>
            <a:r>
              <a:rPr lang="en-GB" sz="2000" b="0" i="0" u="none" strike="noStrike" cap="none">
                <a:solidFill>
                  <a:schemeClr val="dk1"/>
                </a:solidFill>
                <a:latin typeface="Calibri"/>
                <a:ea typeface="Calibri"/>
                <a:cs typeface="Calibri"/>
                <a:sym typeface="Calibri"/>
              </a:rPr>
              <a:t>There must be no sharp protrusions from the CanSat.</a:t>
            </a:r>
            <a:endParaRPr/>
          </a:p>
          <a:p>
            <a:pPr marL="1142971" marR="0" lvl="2" indent="-228594" algn="l" rtl="0">
              <a:lnSpc>
                <a:spcPct val="90000"/>
              </a:lnSpc>
              <a:spcBef>
                <a:spcPts val="500"/>
              </a:spcBef>
              <a:spcAft>
                <a:spcPts val="0"/>
              </a:spcAft>
              <a:buClr>
                <a:schemeClr val="dk1"/>
              </a:buClr>
              <a:buSzPts val="1800"/>
              <a:buFont typeface="Arial"/>
              <a:buChar char="•"/>
            </a:pPr>
            <a:r>
              <a:rPr lang="en-GB" sz="1800" b="0" i="0" u="none" strike="noStrike" cap="none">
                <a:solidFill>
                  <a:schemeClr val="dk1"/>
                </a:solidFill>
                <a:latin typeface="Calibri"/>
                <a:ea typeface="Calibri"/>
                <a:cs typeface="Calibri"/>
                <a:sym typeface="Calibri"/>
              </a:rPr>
              <a:t>This will be checked pre-launch and can result in no flight.</a:t>
            </a:r>
            <a:endParaRPr/>
          </a:p>
          <a:p>
            <a:pPr marL="228594" marR="0" lvl="0" indent="-76193" algn="l" rtl="0">
              <a:lnSpc>
                <a:spcPct val="90000"/>
              </a:lnSpc>
              <a:spcBef>
                <a:spcPts val="1000"/>
              </a:spcBef>
              <a:spcAft>
                <a:spcPts val="0"/>
              </a:spcAft>
              <a:buClr>
                <a:schemeClr val="dk1"/>
              </a:buClr>
              <a:buSzPts val="2400"/>
              <a:buFont typeface="Arial"/>
              <a:buNone/>
            </a:pPr>
            <a:endParaRPr sz="2400" b="0" i="0" u="none" strike="noStrike" cap="none">
              <a:solidFill>
                <a:schemeClr val="dk1"/>
              </a:solidFill>
              <a:latin typeface="Calibri"/>
              <a:ea typeface="Calibri"/>
              <a:cs typeface="Calibri"/>
              <a:sym typeface="Calibri"/>
            </a:endParaRPr>
          </a:p>
        </p:txBody>
      </p:sp>
      <p:sp>
        <p:nvSpPr>
          <p:cNvPr id="187" name="Google Shape;187;p22"/>
          <p:cNvSpPr txBox="1">
            <a:spLocks noGrp="1"/>
          </p:cNvSpPr>
          <p:nvPr>
            <p:ph type="ftr" idx="11"/>
          </p:nvPr>
        </p:nvSpPr>
        <p:spPr>
          <a:xfrm>
            <a:off x="4038597" y="6356350"/>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888888"/>
              </a:buClr>
              <a:buSzPts val="1200"/>
              <a:buFont typeface="Calibri"/>
              <a:buNone/>
            </a:pPr>
            <a:r>
              <a:rPr lang="en-GB" sz="1200" b="0" i="0" u="none" strike="noStrike" cap="none" dirty="0">
                <a:solidFill>
                  <a:srgbClr val="888888"/>
                </a:solidFill>
                <a:latin typeface="Calibri"/>
                <a:ea typeface="Calibri"/>
                <a:cs typeface="Calibri"/>
                <a:sym typeface="Calibri"/>
              </a:rPr>
              <a:t>CanSat Competition UK Design Review 2019/20</a:t>
            </a:r>
            <a:endParaRPr dirty="0"/>
          </a:p>
        </p:txBody>
      </p:sp>
      <p:sp>
        <p:nvSpPr>
          <p:cNvPr id="188" name="Google Shape;188;p22"/>
          <p:cNvSpPr txBox="1">
            <a:spLocks noGrp="1"/>
          </p:cNvSpPr>
          <p:nvPr>
            <p:ph type="sldNum" idx="12"/>
          </p:nvPr>
        </p:nvSpPr>
        <p:spPr>
          <a:xfrm>
            <a:off x="9281821" y="6356351"/>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88888"/>
              </a:buClr>
              <a:buSzPts val="1200"/>
              <a:buFont typeface="Calibri"/>
              <a:buNone/>
            </a:pPr>
            <a:fld id="{00000000-1234-1234-1234-123412341234}" type="slidenum">
              <a:rPr lang="en-GB" sz="1200" b="0" i="0" u="none" strike="noStrike" cap="none">
                <a:solidFill>
                  <a:srgbClr val="888888"/>
                </a:solidFill>
                <a:latin typeface="Calibri"/>
                <a:ea typeface="Calibri"/>
                <a:cs typeface="Calibri"/>
                <a:sym typeface="Calibri"/>
              </a:rPr>
              <a:t>14</a:t>
            </a:fld>
            <a:endParaRPr sz="1200" b="0" i="0" u="none" strike="noStrike" cap="none">
              <a:solidFill>
                <a:srgbClr val="888888"/>
              </a:solidFill>
              <a:latin typeface="Calibri"/>
              <a:ea typeface="Calibri"/>
              <a:cs typeface="Calibri"/>
              <a:sym typeface="Calibri"/>
            </a:endParaRPr>
          </a:p>
        </p:txBody>
      </p:sp>
      <p:pic>
        <p:nvPicPr>
          <p:cNvPr id="2" name="Slide 10">
            <a:hlinkClick r:id="" action="ppaction://media"/>
            <a:extLst>
              <a:ext uri="{FF2B5EF4-FFF2-40B4-BE49-F238E27FC236}">
                <a16:creationId xmlns:a16="http://schemas.microsoft.com/office/drawing/2014/main" id="{5FA763D8-6A89-4843-9E51-DD92ADF4ABD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66977" y="6315075"/>
            <a:ext cx="406400" cy="4064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73479"/>
    </mc:Choice>
    <mc:Fallback xmlns="">
      <p:transition spd="slow" advTm="7347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347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23"/>
          <p:cNvSpPr txBox="1">
            <a:spLocks noGrp="1"/>
          </p:cNvSpPr>
          <p:nvPr>
            <p:ph type="ctrTitle"/>
          </p:nvPr>
        </p:nvSpPr>
        <p:spPr>
          <a:xfrm>
            <a:off x="1509421" y="3798277"/>
            <a:ext cx="9144000" cy="784348"/>
          </a:xfrm>
          <a:prstGeom prst="rect">
            <a:avLst/>
          </a:prstGeom>
          <a:noFill/>
          <a:ln>
            <a:noFill/>
          </a:ln>
        </p:spPr>
        <p:txBody>
          <a:bodyPr spcFirstLastPara="1" wrap="square" lIns="91425" tIns="45700" rIns="91425" bIns="45700" anchor="b" anchorCtr="0">
            <a:noAutofit/>
          </a:bodyPr>
          <a:lstStyle/>
          <a:p>
            <a:pPr marL="0" marR="0" lvl="0" indent="0" algn="ctr" rtl="0">
              <a:lnSpc>
                <a:spcPct val="90000"/>
              </a:lnSpc>
              <a:spcBef>
                <a:spcPts val="0"/>
              </a:spcBef>
              <a:spcAft>
                <a:spcPts val="0"/>
              </a:spcAft>
              <a:buClr>
                <a:srgbClr val="7030A0"/>
              </a:buClr>
              <a:buSzPts val="4800"/>
              <a:buFont typeface="Calibri"/>
              <a:buNone/>
            </a:pPr>
            <a:r>
              <a:rPr lang="en-GB" sz="4800" b="1" i="0" u="none" strike="noStrike" cap="none">
                <a:solidFill>
                  <a:srgbClr val="7030A0"/>
                </a:solidFill>
                <a:latin typeface="Calibri"/>
                <a:ea typeface="Calibri"/>
                <a:cs typeface="Calibri"/>
                <a:sym typeface="Calibri"/>
              </a:rPr>
              <a:t>Sub-Systems Overview</a:t>
            </a:r>
            <a:endParaRPr sz="4800" b="1" i="0" u="none" strike="noStrike" cap="none">
              <a:solidFill>
                <a:srgbClr val="7030A0"/>
              </a:solidFill>
              <a:latin typeface="Calibri"/>
              <a:ea typeface="Calibri"/>
              <a:cs typeface="Calibri"/>
              <a:sym typeface="Calibri"/>
            </a:endParaRPr>
          </a:p>
        </p:txBody>
      </p:sp>
      <p:sp>
        <p:nvSpPr>
          <p:cNvPr id="195" name="Google Shape;195;p23"/>
          <p:cNvSpPr txBox="1">
            <a:spLocks noGrp="1"/>
          </p:cNvSpPr>
          <p:nvPr>
            <p:ph type="ftr" idx="11"/>
          </p:nvPr>
        </p:nvSpPr>
        <p:spPr>
          <a:xfrm>
            <a:off x="4038597" y="6356350"/>
            <a:ext cx="4114800" cy="365125"/>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GB" sz="1200" b="0" i="0" u="none" strike="noStrike" cap="none" dirty="0">
                <a:solidFill>
                  <a:srgbClr val="888888"/>
                </a:solidFill>
                <a:latin typeface="Calibri"/>
                <a:ea typeface="Calibri"/>
                <a:cs typeface="Calibri"/>
                <a:sym typeface="Calibri"/>
              </a:rPr>
              <a:t>CanSat Competition UK Design Review 2019/20</a:t>
            </a:r>
            <a:endParaRPr dirty="0"/>
          </a:p>
        </p:txBody>
      </p:sp>
      <p:sp>
        <p:nvSpPr>
          <p:cNvPr id="196" name="Google Shape;196;p23"/>
          <p:cNvSpPr txBox="1">
            <a:spLocks noGrp="1"/>
          </p:cNvSpPr>
          <p:nvPr>
            <p:ph type="sldNum" idx="12"/>
          </p:nvPr>
        </p:nvSpPr>
        <p:spPr>
          <a:xfrm>
            <a:off x="9281821" y="6356351"/>
            <a:ext cx="27432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GB" sz="1200" b="0" i="0" u="none" strike="noStrike" cap="none">
                <a:solidFill>
                  <a:srgbClr val="888888"/>
                </a:solidFill>
                <a:latin typeface="Calibri"/>
                <a:ea typeface="Calibri"/>
                <a:cs typeface="Calibri"/>
                <a:sym typeface="Calibri"/>
              </a:rPr>
              <a:t>15</a:t>
            </a:fld>
            <a:endParaRPr sz="1200" b="0" i="0" u="none" strike="noStrike" cap="none">
              <a:solidFill>
                <a:srgbClr val="888888"/>
              </a:solidFill>
              <a:latin typeface="Calibri"/>
              <a:ea typeface="Calibri"/>
              <a:cs typeface="Calibri"/>
              <a:sym typeface="Calibri"/>
            </a:endParaRPr>
          </a:p>
        </p:txBody>
      </p:sp>
      <p:pic>
        <p:nvPicPr>
          <p:cNvPr id="4" name="Slide 11">
            <a:hlinkClick r:id="" action="ppaction://media"/>
            <a:extLst>
              <a:ext uri="{FF2B5EF4-FFF2-40B4-BE49-F238E27FC236}">
                <a16:creationId xmlns:a16="http://schemas.microsoft.com/office/drawing/2014/main" id="{5856326E-CAC2-4DFE-85FE-F693A0CE0A6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75172" y="6335712"/>
            <a:ext cx="406400" cy="4064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27324"/>
    </mc:Choice>
    <mc:Fallback xmlns="">
      <p:transition spd="slow" advTm="273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732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24"/>
          <p:cNvSpPr txBox="1">
            <a:spLocks noGrp="1"/>
          </p:cNvSpPr>
          <p:nvPr>
            <p:ph type="title"/>
          </p:nvPr>
        </p:nvSpPr>
        <p:spPr>
          <a:xfrm>
            <a:off x="2769576" y="136527"/>
            <a:ext cx="6646986" cy="731666"/>
          </a:xfrm>
          <a:prstGeom prst="rect">
            <a:avLst/>
          </a:prstGeom>
          <a:noFill/>
          <a:ln>
            <a:noFill/>
          </a:ln>
        </p:spPr>
        <p:txBody>
          <a:bodyPr spcFirstLastPara="1" wrap="square" lIns="91425" tIns="45700" rIns="91425" bIns="45700" anchor="b" anchorCtr="0">
            <a:noAutofit/>
          </a:bodyPr>
          <a:lstStyle/>
          <a:p>
            <a:pPr marL="0" marR="0" lvl="0" indent="0" algn="ctr" rtl="0">
              <a:lnSpc>
                <a:spcPct val="90000"/>
              </a:lnSpc>
              <a:spcBef>
                <a:spcPts val="0"/>
              </a:spcBef>
              <a:spcAft>
                <a:spcPts val="0"/>
              </a:spcAft>
              <a:buClr>
                <a:srgbClr val="7030A0"/>
              </a:buClr>
              <a:buSzPts val="3600"/>
              <a:buFont typeface="Calibri"/>
              <a:buNone/>
            </a:pPr>
            <a:r>
              <a:rPr lang="en-GB" sz="3600" b="1" i="0" u="none" strike="noStrike" cap="none">
                <a:solidFill>
                  <a:srgbClr val="7030A0"/>
                </a:solidFill>
                <a:latin typeface="Calibri"/>
                <a:ea typeface="Calibri"/>
                <a:cs typeface="Calibri"/>
                <a:sym typeface="Calibri"/>
              </a:rPr>
              <a:t>Sensors Overview</a:t>
            </a:r>
            <a:endParaRPr sz="3600" b="1" i="0" u="none" strike="noStrike" cap="none">
              <a:solidFill>
                <a:srgbClr val="7030A0"/>
              </a:solidFill>
              <a:latin typeface="Calibri"/>
              <a:ea typeface="Calibri"/>
              <a:cs typeface="Calibri"/>
              <a:sym typeface="Calibri"/>
            </a:endParaRPr>
          </a:p>
        </p:txBody>
      </p:sp>
      <p:sp>
        <p:nvSpPr>
          <p:cNvPr id="202" name="Google Shape;202;p24"/>
          <p:cNvSpPr txBox="1">
            <a:spLocks noGrp="1"/>
          </p:cNvSpPr>
          <p:nvPr>
            <p:ph type="body" idx="1"/>
          </p:nvPr>
        </p:nvSpPr>
        <p:spPr>
          <a:xfrm>
            <a:off x="166977" y="1014976"/>
            <a:ext cx="11858043" cy="5184213"/>
          </a:xfrm>
          <a:prstGeom prst="rect">
            <a:avLst/>
          </a:prstGeom>
          <a:noFill/>
          <a:ln>
            <a:noFill/>
          </a:ln>
        </p:spPr>
        <p:txBody>
          <a:bodyPr spcFirstLastPara="1" wrap="square" lIns="91425" tIns="45700" rIns="91425" bIns="45700" anchor="t" anchorCtr="0">
            <a:noAutofit/>
          </a:bodyPr>
          <a:lstStyle/>
          <a:p>
            <a:pPr marL="228594" marR="0" lvl="0" indent="-228594" algn="l" rtl="0">
              <a:lnSpc>
                <a:spcPct val="90000"/>
              </a:lnSpc>
              <a:spcBef>
                <a:spcPts val="0"/>
              </a:spcBef>
              <a:spcAft>
                <a:spcPts val="0"/>
              </a:spcAft>
              <a:buClr>
                <a:schemeClr val="dk1"/>
              </a:buClr>
              <a:buSzPts val="2400"/>
              <a:buFont typeface="Arial"/>
              <a:buChar char="•"/>
            </a:pPr>
            <a:r>
              <a:rPr lang="en-GB" sz="2400" b="0" i="0" u="none" strike="noStrike" cap="none" dirty="0">
                <a:solidFill>
                  <a:schemeClr val="dk1"/>
                </a:solidFill>
                <a:latin typeface="Calibri"/>
                <a:ea typeface="Calibri"/>
                <a:cs typeface="Calibri"/>
                <a:sym typeface="Calibri"/>
              </a:rPr>
              <a:t>Clearly indicate chosen sensors and reason(s) for selection. Include function of each component. You can include a table and/or a diagram. Only focus on selected components.</a:t>
            </a:r>
          </a:p>
          <a:p>
            <a:pPr marL="228594" marR="0" lvl="0" indent="-228594" algn="l" rtl="0">
              <a:lnSpc>
                <a:spcPct val="90000"/>
              </a:lnSpc>
              <a:spcBef>
                <a:spcPts val="0"/>
              </a:spcBef>
              <a:spcAft>
                <a:spcPts val="0"/>
              </a:spcAft>
              <a:buClr>
                <a:schemeClr val="dk1"/>
              </a:buClr>
              <a:buSzPts val="2400"/>
              <a:buFont typeface="Arial"/>
              <a:buChar char="•"/>
            </a:pPr>
            <a:endParaRPr lang="en-GB" dirty="0">
              <a:solidFill>
                <a:srgbClr val="FF0000"/>
              </a:solidFill>
            </a:endParaRPr>
          </a:p>
          <a:p>
            <a:pPr marL="228594" marR="0" lvl="0" indent="-228594" algn="l" rtl="0">
              <a:lnSpc>
                <a:spcPct val="90000"/>
              </a:lnSpc>
              <a:spcBef>
                <a:spcPts val="0"/>
              </a:spcBef>
              <a:spcAft>
                <a:spcPts val="0"/>
              </a:spcAft>
              <a:buClr>
                <a:schemeClr val="dk1"/>
              </a:buClr>
              <a:buSzPts val="2400"/>
              <a:buFont typeface="Arial"/>
              <a:buChar char="•"/>
            </a:pPr>
            <a:r>
              <a:rPr lang="en-GB" sz="2400" b="0" i="0" u="none" strike="noStrike" cap="none" dirty="0">
                <a:solidFill>
                  <a:srgbClr val="FF0000"/>
                </a:solidFill>
                <a:latin typeface="Calibri"/>
                <a:ea typeface="Calibri"/>
                <a:cs typeface="Calibri"/>
                <a:sym typeface="Calibri"/>
              </a:rPr>
              <a:t>TWO SLIDES MAXIMUM.</a:t>
            </a:r>
            <a:endParaRPr sz="2400" b="0" i="0" u="none" strike="noStrike" cap="none" dirty="0">
              <a:solidFill>
                <a:srgbClr val="FF0000"/>
              </a:solidFill>
              <a:latin typeface="Calibri"/>
              <a:ea typeface="Calibri"/>
              <a:cs typeface="Calibri"/>
              <a:sym typeface="Calibri"/>
            </a:endParaRPr>
          </a:p>
        </p:txBody>
      </p:sp>
      <p:sp>
        <p:nvSpPr>
          <p:cNvPr id="203" name="Google Shape;203;p24"/>
          <p:cNvSpPr txBox="1">
            <a:spLocks noGrp="1"/>
          </p:cNvSpPr>
          <p:nvPr>
            <p:ph type="ftr" idx="11"/>
          </p:nvPr>
        </p:nvSpPr>
        <p:spPr>
          <a:xfrm>
            <a:off x="4038597" y="6356350"/>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888888"/>
              </a:buClr>
              <a:buSzPts val="1200"/>
              <a:buFont typeface="Calibri"/>
              <a:buNone/>
            </a:pPr>
            <a:r>
              <a:rPr lang="en-GB" sz="1200" b="0" i="0" u="none" strike="noStrike" cap="none" dirty="0">
                <a:solidFill>
                  <a:srgbClr val="888888"/>
                </a:solidFill>
                <a:latin typeface="Calibri"/>
                <a:ea typeface="Calibri"/>
                <a:cs typeface="Calibri"/>
                <a:sym typeface="Calibri"/>
              </a:rPr>
              <a:t>CanSat Competition UK Design Review 2019/20</a:t>
            </a:r>
            <a:endParaRPr dirty="0"/>
          </a:p>
        </p:txBody>
      </p:sp>
      <p:sp>
        <p:nvSpPr>
          <p:cNvPr id="204" name="Google Shape;204;p24"/>
          <p:cNvSpPr txBox="1">
            <a:spLocks noGrp="1"/>
          </p:cNvSpPr>
          <p:nvPr>
            <p:ph type="sldNum" idx="12"/>
          </p:nvPr>
        </p:nvSpPr>
        <p:spPr>
          <a:xfrm>
            <a:off x="9281821" y="6356351"/>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88888"/>
              </a:buClr>
              <a:buSzPts val="1200"/>
              <a:buFont typeface="Calibri"/>
              <a:buNone/>
            </a:pPr>
            <a:fld id="{00000000-1234-1234-1234-123412341234}" type="slidenum">
              <a:rPr lang="en-GB" sz="1200" b="0" i="0" u="none" strike="noStrike" cap="none">
                <a:solidFill>
                  <a:srgbClr val="888888"/>
                </a:solidFill>
                <a:latin typeface="Calibri"/>
                <a:ea typeface="Calibri"/>
                <a:cs typeface="Calibri"/>
                <a:sym typeface="Calibri"/>
              </a:rPr>
              <a:t>16</a:t>
            </a:fld>
            <a:endParaRPr sz="1200" b="0" i="0" u="none" strike="noStrike" cap="none">
              <a:solidFill>
                <a:srgbClr val="888888"/>
              </a:solidFill>
              <a:latin typeface="Calibri"/>
              <a:ea typeface="Calibri"/>
              <a:cs typeface="Calibri"/>
              <a:sym typeface="Calibri"/>
            </a:endParaRPr>
          </a:p>
        </p:txBody>
      </p:sp>
      <p:pic>
        <p:nvPicPr>
          <p:cNvPr id="2" name="Slide 12">
            <a:hlinkClick r:id="" action="ppaction://media"/>
            <a:extLst>
              <a:ext uri="{FF2B5EF4-FFF2-40B4-BE49-F238E27FC236}">
                <a16:creationId xmlns:a16="http://schemas.microsoft.com/office/drawing/2014/main" id="{8FA9B958-22DB-4083-9815-938EF228DB3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66977" y="6315075"/>
            <a:ext cx="406400" cy="4064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3756"/>
    </mc:Choice>
    <mc:Fallback xmlns="">
      <p:transition spd="slow" advTm="1375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375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25"/>
          <p:cNvSpPr txBox="1">
            <a:spLocks noGrp="1"/>
          </p:cNvSpPr>
          <p:nvPr>
            <p:ph type="title"/>
          </p:nvPr>
        </p:nvSpPr>
        <p:spPr>
          <a:xfrm>
            <a:off x="2769576" y="136527"/>
            <a:ext cx="6646986" cy="731666"/>
          </a:xfrm>
          <a:prstGeom prst="rect">
            <a:avLst/>
          </a:prstGeom>
          <a:noFill/>
          <a:ln>
            <a:noFill/>
          </a:ln>
        </p:spPr>
        <p:txBody>
          <a:bodyPr spcFirstLastPara="1" wrap="square" lIns="91425" tIns="45700" rIns="91425" bIns="45700" anchor="b" anchorCtr="0">
            <a:noAutofit/>
          </a:bodyPr>
          <a:lstStyle/>
          <a:p>
            <a:pPr marL="0" marR="0" lvl="0" indent="0" algn="ctr" rtl="0">
              <a:lnSpc>
                <a:spcPct val="90000"/>
              </a:lnSpc>
              <a:spcBef>
                <a:spcPts val="0"/>
              </a:spcBef>
              <a:spcAft>
                <a:spcPts val="0"/>
              </a:spcAft>
              <a:buClr>
                <a:srgbClr val="7030A0"/>
              </a:buClr>
              <a:buSzPts val="3600"/>
              <a:buFont typeface="Calibri"/>
              <a:buNone/>
            </a:pPr>
            <a:r>
              <a:rPr lang="en-GB" sz="3600" b="1" i="0" u="none" strike="noStrike" cap="none">
                <a:solidFill>
                  <a:srgbClr val="7030A0"/>
                </a:solidFill>
                <a:latin typeface="Calibri"/>
                <a:ea typeface="Calibri"/>
                <a:cs typeface="Calibri"/>
                <a:sym typeface="Calibri"/>
              </a:rPr>
              <a:t>CDH Overview</a:t>
            </a:r>
            <a:endParaRPr sz="3600" b="1" i="0" u="none" strike="noStrike" cap="none">
              <a:solidFill>
                <a:srgbClr val="7030A0"/>
              </a:solidFill>
              <a:latin typeface="Calibri"/>
              <a:ea typeface="Calibri"/>
              <a:cs typeface="Calibri"/>
              <a:sym typeface="Calibri"/>
            </a:endParaRPr>
          </a:p>
        </p:txBody>
      </p:sp>
      <p:sp>
        <p:nvSpPr>
          <p:cNvPr id="210" name="Google Shape;210;p25"/>
          <p:cNvSpPr txBox="1">
            <a:spLocks noGrp="1"/>
          </p:cNvSpPr>
          <p:nvPr>
            <p:ph type="ftr" idx="11"/>
          </p:nvPr>
        </p:nvSpPr>
        <p:spPr>
          <a:xfrm>
            <a:off x="4038597" y="6356350"/>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888888"/>
              </a:buClr>
              <a:buSzPts val="1200"/>
              <a:buFont typeface="Calibri"/>
              <a:buNone/>
            </a:pPr>
            <a:r>
              <a:rPr lang="en-GB" sz="1200" b="0" i="0" u="none" strike="noStrike" cap="none" dirty="0">
                <a:solidFill>
                  <a:srgbClr val="888888"/>
                </a:solidFill>
                <a:latin typeface="Calibri"/>
                <a:ea typeface="Calibri"/>
                <a:cs typeface="Calibri"/>
                <a:sym typeface="Calibri"/>
              </a:rPr>
              <a:t>CanSat Competition UK Design Review 2019/20</a:t>
            </a:r>
            <a:endParaRPr dirty="0"/>
          </a:p>
        </p:txBody>
      </p:sp>
      <p:sp>
        <p:nvSpPr>
          <p:cNvPr id="211" name="Google Shape;211;p25"/>
          <p:cNvSpPr txBox="1">
            <a:spLocks noGrp="1"/>
          </p:cNvSpPr>
          <p:nvPr>
            <p:ph type="sldNum" idx="12"/>
          </p:nvPr>
        </p:nvSpPr>
        <p:spPr>
          <a:xfrm>
            <a:off x="9281821" y="6356351"/>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88888"/>
              </a:buClr>
              <a:buSzPts val="1200"/>
              <a:buFont typeface="Calibri"/>
              <a:buNone/>
            </a:pPr>
            <a:fld id="{00000000-1234-1234-1234-123412341234}" type="slidenum">
              <a:rPr lang="en-GB" sz="1200" b="0" i="0" u="none" strike="noStrike" cap="none">
                <a:solidFill>
                  <a:srgbClr val="888888"/>
                </a:solidFill>
                <a:latin typeface="Calibri"/>
                <a:ea typeface="Calibri"/>
                <a:cs typeface="Calibri"/>
                <a:sym typeface="Calibri"/>
              </a:rPr>
              <a:t>17</a:t>
            </a:fld>
            <a:endParaRPr sz="1200" b="0" i="0" u="none" strike="noStrike" cap="none">
              <a:solidFill>
                <a:srgbClr val="888888"/>
              </a:solidFill>
              <a:latin typeface="Calibri"/>
              <a:ea typeface="Calibri"/>
              <a:cs typeface="Calibri"/>
              <a:sym typeface="Calibri"/>
            </a:endParaRPr>
          </a:p>
        </p:txBody>
      </p:sp>
      <p:sp>
        <p:nvSpPr>
          <p:cNvPr id="212" name="Google Shape;212;p25"/>
          <p:cNvSpPr txBox="1">
            <a:spLocks noGrp="1"/>
          </p:cNvSpPr>
          <p:nvPr>
            <p:ph type="body" idx="1"/>
          </p:nvPr>
        </p:nvSpPr>
        <p:spPr>
          <a:xfrm>
            <a:off x="166977" y="1014976"/>
            <a:ext cx="11858043" cy="5184213"/>
          </a:xfrm>
          <a:prstGeom prst="rect">
            <a:avLst/>
          </a:prstGeom>
          <a:noFill/>
          <a:ln>
            <a:noFill/>
          </a:ln>
        </p:spPr>
        <p:txBody>
          <a:bodyPr spcFirstLastPara="1" wrap="square" lIns="91425" tIns="45700" rIns="91425" bIns="45700" anchor="t" anchorCtr="0">
            <a:noAutofit/>
          </a:bodyPr>
          <a:lstStyle/>
          <a:p>
            <a:pPr marL="228594" lvl="0" indent="-228594">
              <a:spcBef>
                <a:spcPts val="0"/>
              </a:spcBef>
            </a:pPr>
            <a:r>
              <a:rPr lang="en-GB" dirty="0"/>
              <a:t>C</a:t>
            </a:r>
            <a:r>
              <a:rPr lang="en-GB" sz="2400" b="0" i="0" u="none" strike="noStrike" cap="none" dirty="0">
                <a:solidFill>
                  <a:schemeClr val="dk1"/>
                </a:solidFill>
                <a:latin typeface="Calibri"/>
                <a:ea typeface="Calibri"/>
                <a:cs typeface="Calibri"/>
                <a:sym typeface="Calibri"/>
              </a:rPr>
              <a:t>learly indicate chosen CDH components and reason(s) for selection. Include function of each component. You can include a table and/or a diagram. Only focus on selected components.</a:t>
            </a:r>
          </a:p>
          <a:p>
            <a:pPr marL="228594" lvl="0" indent="-228594">
              <a:spcBef>
                <a:spcPts val="0"/>
              </a:spcBef>
            </a:pPr>
            <a:endParaRPr lang="en-GB" dirty="0">
              <a:solidFill>
                <a:srgbClr val="FF0000"/>
              </a:solidFill>
            </a:endParaRPr>
          </a:p>
          <a:p>
            <a:pPr marL="228594" lvl="0" indent="-228594">
              <a:spcBef>
                <a:spcPts val="0"/>
              </a:spcBef>
            </a:pPr>
            <a:r>
              <a:rPr lang="en-GB" dirty="0">
                <a:solidFill>
                  <a:srgbClr val="FF0000"/>
                </a:solidFill>
              </a:rPr>
              <a:t>TWO SLIDES MAXIMUM.</a:t>
            </a:r>
          </a:p>
          <a:p>
            <a:pPr marL="228594" lvl="0" indent="-228594">
              <a:spcBef>
                <a:spcPts val="0"/>
              </a:spcBef>
            </a:pPr>
            <a:endParaRPr sz="2400" b="0" i="0" u="none" strike="noStrike" cap="none" dirty="0">
              <a:solidFill>
                <a:schemeClr val="dk1"/>
              </a:solidFill>
              <a:latin typeface="Calibri"/>
              <a:ea typeface="Calibri"/>
              <a:cs typeface="Calibri"/>
              <a:sym typeface="Calibri"/>
            </a:endParaRPr>
          </a:p>
        </p:txBody>
      </p:sp>
      <p:pic>
        <p:nvPicPr>
          <p:cNvPr id="2" name="Slide 13">
            <a:hlinkClick r:id="" action="ppaction://media"/>
            <a:extLst>
              <a:ext uri="{FF2B5EF4-FFF2-40B4-BE49-F238E27FC236}">
                <a16:creationId xmlns:a16="http://schemas.microsoft.com/office/drawing/2014/main" id="{1470D7FD-ADBB-4707-A0F8-4F09ABE1775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66977" y="6327447"/>
            <a:ext cx="406400" cy="4064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4174"/>
    </mc:Choice>
    <mc:Fallback xmlns="">
      <p:transition spd="slow" advTm="1417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17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26"/>
          <p:cNvSpPr txBox="1">
            <a:spLocks noGrp="1"/>
          </p:cNvSpPr>
          <p:nvPr>
            <p:ph type="title"/>
          </p:nvPr>
        </p:nvSpPr>
        <p:spPr>
          <a:xfrm>
            <a:off x="2769576" y="136527"/>
            <a:ext cx="6646986" cy="731666"/>
          </a:xfrm>
          <a:prstGeom prst="rect">
            <a:avLst/>
          </a:prstGeom>
          <a:noFill/>
          <a:ln>
            <a:noFill/>
          </a:ln>
        </p:spPr>
        <p:txBody>
          <a:bodyPr spcFirstLastPara="1" wrap="square" lIns="91425" tIns="45700" rIns="91425" bIns="45700" anchor="b" anchorCtr="0">
            <a:noAutofit/>
          </a:bodyPr>
          <a:lstStyle/>
          <a:p>
            <a:pPr marL="0" marR="0" lvl="0" indent="0" algn="ctr" rtl="0">
              <a:lnSpc>
                <a:spcPct val="90000"/>
              </a:lnSpc>
              <a:spcBef>
                <a:spcPts val="0"/>
              </a:spcBef>
              <a:spcAft>
                <a:spcPts val="0"/>
              </a:spcAft>
              <a:buClr>
                <a:srgbClr val="7030A0"/>
              </a:buClr>
              <a:buSzPts val="3600"/>
              <a:buFont typeface="Calibri"/>
              <a:buNone/>
            </a:pPr>
            <a:r>
              <a:rPr lang="en-GB" sz="3600" b="1" i="0" u="none" strike="noStrike" cap="none">
                <a:solidFill>
                  <a:srgbClr val="7030A0"/>
                </a:solidFill>
                <a:latin typeface="Calibri"/>
                <a:ea typeface="Calibri"/>
                <a:cs typeface="Calibri"/>
                <a:sym typeface="Calibri"/>
              </a:rPr>
              <a:t>Power Overview</a:t>
            </a:r>
            <a:endParaRPr sz="3600" b="1" i="0" u="none" strike="noStrike" cap="none">
              <a:solidFill>
                <a:srgbClr val="7030A0"/>
              </a:solidFill>
              <a:latin typeface="Calibri"/>
              <a:ea typeface="Calibri"/>
              <a:cs typeface="Calibri"/>
              <a:sym typeface="Calibri"/>
            </a:endParaRPr>
          </a:p>
        </p:txBody>
      </p:sp>
      <p:sp>
        <p:nvSpPr>
          <p:cNvPr id="218" name="Google Shape;218;p26"/>
          <p:cNvSpPr txBox="1">
            <a:spLocks noGrp="1"/>
          </p:cNvSpPr>
          <p:nvPr>
            <p:ph type="ftr" idx="11"/>
          </p:nvPr>
        </p:nvSpPr>
        <p:spPr>
          <a:xfrm>
            <a:off x="4038597" y="6356350"/>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888888"/>
              </a:buClr>
              <a:buSzPts val="1200"/>
              <a:buFont typeface="Calibri"/>
              <a:buNone/>
            </a:pPr>
            <a:r>
              <a:rPr lang="en-GB" sz="1200" b="0" i="0" u="none" strike="noStrike" cap="none" dirty="0">
                <a:solidFill>
                  <a:srgbClr val="888888"/>
                </a:solidFill>
                <a:latin typeface="Calibri"/>
                <a:ea typeface="Calibri"/>
                <a:cs typeface="Calibri"/>
                <a:sym typeface="Calibri"/>
              </a:rPr>
              <a:t>CanSat Competition UK Design Review 2019/20</a:t>
            </a:r>
            <a:endParaRPr dirty="0"/>
          </a:p>
        </p:txBody>
      </p:sp>
      <p:sp>
        <p:nvSpPr>
          <p:cNvPr id="219" name="Google Shape;219;p26"/>
          <p:cNvSpPr txBox="1">
            <a:spLocks noGrp="1"/>
          </p:cNvSpPr>
          <p:nvPr>
            <p:ph type="sldNum" idx="12"/>
          </p:nvPr>
        </p:nvSpPr>
        <p:spPr>
          <a:xfrm>
            <a:off x="9281821" y="6356351"/>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88888"/>
              </a:buClr>
              <a:buSzPts val="1200"/>
              <a:buFont typeface="Calibri"/>
              <a:buNone/>
            </a:pPr>
            <a:fld id="{00000000-1234-1234-1234-123412341234}" type="slidenum">
              <a:rPr lang="en-GB" sz="1200" b="0" i="0" u="none" strike="noStrike" cap="none">
                <a:solidFill>
                  <a:srgbClr val="888888"/>
                </a:solidFill>
                <a:latin typeface="Calibri"/>
                <a:ea typeface="Calibri"/>
                <a:cs typeface="Calibri"/>
                <a:sym typeface="Calibri"/>
              </a:rPr>
              <a:t>18</a:t>
            </a:fld>
            <a:endParaRPr sz="1200" b="0" i="0" u="none" strike="noStrike" cap="none">
              <a:solidFill>
                <a:srgbClr val="888888"/>
              </a:solidFill>
              <a:latin typeface="Calibri"/>
              <a:ea typeface="Calibri"/>
              <a:cs typeface="Calibri"/>
              <a:sym typeface="Calibri"/>
            </a:endParaRPr>
          </a:p>
        </p:txBody>
      </p:sp>
      <p:sp>
        <p:nvSpPr>
          <p:cNvPr id="220" name="Google Shape;220;p26"/>
          <p:cNvSpPr txBox="1">
            <a:spLocks noGrp="1"/>
          </p:cNvSpPr>
          <p:nvPr>
            <p:ph type="body" idx="1"/>
          </p:nvPr>
        </p:nvSpPr>
        <p:spPr>
          <a:xfrm>
            <a:off x="166977" y="1014976"/>
            <a:ext cx="11858043" cy="5184213"/>
          </a:xfrm>
          <a:prstGeom prst="rect">
            <a:avLst/>
          </a:prstGeom>
          <a:noFill/>
          <a:ln>
            <a:noFill/>
          </a:ln>
        </p:spPr>
        <p:txBody>
          <a:bodyPr spcFirstLastPara="1" wrap="square" lIns="91425" tIns="45700" rIns="91425" bIns="45700" anchor="t" anchorCtr="0">
            <a:noAutofit/>
          </a:bodyPr>
          <a:lstStyle/>
          <a:p>
            <a:pPr marL="228594" lvl="0" indent="-228594">
              <a:spcBef>
                <a:spcPts val="0"/>
              </a:spcBef>
            </a:pPr>
            <a:r>
              <a:rPr lang="en-GB" sz="2400" b="0" i="0" u="none" strike="noStrike" cap="none" dirty="0">
                <a:solidFill>
                  <a:schemeClr val="dk1"/>
                </a:solidFill>
                <a:latin typeface="Calibri"/>
                <a:ea typeface="Calibri"/>
                <a:cs typeface="Calibri"/>
                <a:sym typeface="Calibri"/>
              </a:rPr>
              <a:t>Clearly indicate chosen Power components and reason(s) for selection. Include function of each component. You can include a table and/or a diagram. Only focus on selected components.</a:t>
            </a:r>
          </a:p>
          <a:p>
            <a:pPr marL="228594" lvl="0" indent="-228594">
              <a:spcBef>
                <a:spcPts val="0"/>
              </a:spcBef>
            </a:pPr>
            <a:endParaRPr lang="en-GB" dirty="0">
              <a:solidFill>
                <a:srgbClr val="FF0000"/>
              </a:solidFill>
            </a:endParaRPr>
          </a:p>
          <a:p>
            <a:pPr marL="228594" lvl="0" indent="-228594">
              <a:spcBef>
                <a:spcPts val="0"/>
              </a:spcBef>
            </a:pPr>
            <a:r>
              <a:rPr lang="en-GB" dirty="0">
                <a:solidFill>
                  <a:srgbClr val="FF0000"/>
                </a:solidFill>
              </a:rPr>
              <a:t>TWO SLIDES MAXIMUM.</a:t>
            </a:r>
          </a:p>
          <a:p>
            <a:pPr marL="228594" lvl="0" indent="-228594">
              <a:spcBef>
                <a:spcPts val="0"/>
              </a:spcBef>
            </a:pPr>
            <a:endParaRPr sz="2400" b="0" i="0" u="none" strike="noStrike" cap="none" dirty="0">
              <a:solidFill>
                <a:schemeClr val="dk1"/>
              </a:solidFill>
              <a:latin typeface="Calibri"/>
              <a:ea typeface="Calibri"/>
              <a:cs typeface="Calibri"/>
              <a:sym typeface="Calibri"/>
            </a:endParaRPr>
          </a:p>
        </p:txBody>
      </p:sp>
      <p:pic>
        <p:nvPicPr>
          <p:cNvPr id="2" name="Slide 14">
            <a:hlinkClick r:id="" action="ppaction://media"/>
            <a:extLst>
              <a:ext uri="{FF2B5EF4-FFF2-40B4-BE49-F238E27FC236}">
                <a16:creationId xmlns:a16="http://schemas.microsoft.com/office/drawing/2014/main" id="{BBDE19E0-ADBC-481E-90D7-C1B01CFB2D1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91089" y="6335712"/>
            <a:ext cx="406400" cy="4064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6728"/>
    </mc:Choice>
    <mc:Fallback xmlns="">
      <p:transition spd="slow" advTm="1672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672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27"/>
          <p:cNvSpPr txBox="1">
            <a:spLocks noGrp="1"/>
          </p:cNvSpPr>
          <p:nvPr>
            <p:ph type="title"/>
          </p:nvPr>
        </p:nvSpPr>
        <p:spPr>
          <a:xfrm>
            <a:off x="2769576" y="136527"/>
            <a:ext cx="6646986" cy="731666"/>
          </a:xfrm>
          <a:prstGeom prst="rect">
            <a:avLst/>
          </a:prstGeom>
          <a:noFill/>
          <a:ln>
            <a:noFill/>
          </a:ln>
        </p:spPr>
        <p:txBody>
          <a:bodyPr spcFirstLastPara="1" wrap="square" lIns="91425" tIns="45700" rIns="91425" bIns="45700" anchor="b" anchorCtr="0">
            <a:noAutofit/>
          </a:bodyPr>
          <a:lstStyle/>
          <a:p>
            <a:pPr marL="0" marR="0" lvl="0" indent="0" algn="ctr" rtl="0">
              <a:lnSpc>
                <a:spcPct val="90000"/>
              </a:lnSpc>
              <a:spcBef>
                <a:spcPts val="0"/>
              </a:spcBef>
              <a:spcAft>
                <a:spcPts val="0"/>
              </a:spcAft>
              <a:buClr>
                <a:srgbClr val="7030A0"/>
              </a:buClr>
              <a:buSzPts val="3600"/>
              <a:buFont typeface="Calibri"/>
              <a:buNone/>
            </a:pPr>
            <a:r>
              <a:rPr lang="en-GB" sz="3600" b="1" i="0" u="none" strike="noStrike" cap="none">
                <a:solidFill>
                  <a:srgbClr val="7030A0"/>
                </a:solidFill>
                <a:latin typeface="Calibri"/>
                <a:ea typeface="Calibri"/>
                <a:cs typeface="Calibri"/>
                <a:sym typeface="Calibri"/>
              </a:rPr>
              <a:t>FSW Overview</a:t>
            </a:r>
            <a:endParaRPr sz="3600" b="1" i="0" u="none" strike="noStrike" cap="none">
              <a:solidFill>
                <a:srgbClr val="7030A0"/>
              </a:solidFill>
              <a:latin typeface="Calibri"/>
              <a:ea typeface="Calibri"/>
              <a:cs typeface="Calibri"/>
              <a:sym typeface="Calibri"/>
            </a:endParaRPr>
          </a:p>
        </p:txBody>
      </p:sp>
      <p:sp>
        <p:nvSpPr>
          <p:cNvPr id="226" name="Google Shape;226;p27"/>
          <p:cNvSpPr txBox="1">
            <a:spLocks noGrp="1"/>
          </p:cNvSpPr>
          <p:nvPr>
            <p:ph type="body" idx="1"/>
          </p:nvPr>
        </p:nvSpPr>
        <p:spPr>
          <a:xfrm>
            <a:off x="166977" y="1014976"/>
            <a:ext cx="11858043" cy="5184213"/>
          </a:xfrm>
          <a:prstGeom prst="rect">
            <a:avLst/>
          </a:prstGeom>
          <a:noFill/>
          <a:ln>
            <a:noFill/>
          </a:ln>
        </p:spPr>
        <p:txBody>
          <a:bodyPr spcFirstLastPara="1" wrap="square" lIns="91425" tIns="45700" rIns="91425" bIns="45700" anchor="t" anchorCtr="0">
            <a:noAutofit/>
          </a:bodyPr>
          <a:lstStyle/>
          <a:p>
            <a:pPr marL="228594" marR="0" lvl="0" indent="-228594" algn="l" rtl="0">
              <a:lnSpc>
                <a:spcPct val="90000"/>
              </a:lnSpc>
              <a:spcBef>
                <a:spcPts val="0"/>
              </a:spcBef>
              <a:spcAft>
                <a:spcPts val="0"/>
              </a:spcAft>
              <a:buClr>
                <a:schemeClr val="dk1"/>
              </a:buClr>
              <a:buSzPts val="2400"/>
              <a:buFont typeface="Arial"/>
              <a:buChar char="•"/>
            </a:pPr>
            <a:r>
              <a:rPr lang="en-GB" sz="2400" b="0" i="0" u="none" strike="noStrike" cap="none" dirty="0">
                <a:solidFill>
                  <a:schemeClr val="dk1"/>
                </a:solidFill>
                <a:latin typeface="Calibri"/>
                <a:ea typeface="Calibri"/>
                <a:cs typeface="Calibri"/>
                <a:sym typeface="Calibri"/>
              </a:rPr>
              <a:t>You should include:</a:t>
            </a:r>
            <a:endParaRPr dirty="0"/>
          </a:p>
          <a:p>
            <a:pPr marL="685783" marR="0" lvl="1" indent="-228594" algn="l" rtl="0">
              <a:lnSpc>
                <a:spcPct val="90000"/>
              </a:lnSpc>
              <a:spcBef>
                <a:spcPts val="500"/>
              </a:spcBef>
              <a:spcAft>
                <a:spcPts val="0"/>
              </a:spcAft>
              <a:buClr>
                <a:schemeClr val="dk1"/>
              </a:buClr>
              <a:buSzPts val="2000"/>
              <a:buFont typeface="Arial"/>
              <a:buChar char="•"/>
            </a:pPr>
            <a:r>
              <a:rPr lang="en-GB" sz="2000" b="0" i="0" u="none" strike="noStrike" cap="none" dirty="0">
                <a:solidFill>
                  <a:schemeClr val="dk1"/>
                </a:solidFill>
                <a:latin typeface="Calibri"/>
                <a:ea typeface="Calibri"/>
                <a:cs typeface="Calibri"/>
                <a:sym typeface="Calibri"/>
              </a:rPr>
              <a:t>Programming Language and reason for selection</a:t>
            </a:r>
            <a:endParaRPr dirty="0"/>
          </a:p>
          <a:p>
            <a:pPr marL="685783" marR="0" lvl="1" indent="-228594" algn="l" rtl="0">
              <a:lnSpc>
                <a:spcPct val="90000"/>
              </a:lnSpc>
              <a:spcBef>
                <a:spcPts val="500"/>
              </a:spcBef>
              <a:spcAft>
                <a:spcPts val="0"/>
              </a:spcAft>
              <a:buClr>
                <a:schemeClr val="dk1"/>
              </a:buClr>
              <a:buSzPts val="2000"/>
              <a:buFont typeface="Arial"/>
              <a:buChar char="•"/>
            </a:pPr>
            <a:r>
              <a:rPr lang="en-GB" sz="2000" b="0" i="0" u="none" strike="noStrike" cap="none" dirty="0">
                <a:solidFill>
                  <a:schemeClr val="dk1"/>
                </a:solidFill>
                <a:latin typeface="Calibri"/>
                <a:ea typeface="Calibri"/>
                <a:cs typeface="Calibri"/>
                <a:sym typeface="Calibri"/>
              </a:rPr>
              <a:t>Development Environment and reason for selection</a:t>
            </a:r>
            <a:endParaRPr dirty="0"/>
          </a:p>
          <a:p>
            <a:pPr marL="685783" marR="0" lvl="1" indent="-228594" algn="l" rtl="0">
              <a:lnSpc>
                <a:spcPct val="90000"/>
              </a:lnSpc>
              <a:spcBef>
                <a:spcPts val="500"/>
              </a:spcBef>
              <a:spcAft>
                <a:spcPts val="0"/>
              </a:spcAft>
              <a:buClr>
                <a:schemeClr val="dk1"/>
              </a:buClr>
              <a:buSzPts val="2000"/>
              <a:buFont typeface="Arial"/>
              <a:buChar char="•"/>
            </a:pPr>
            <a:r>
              <a:rPr lang="en-GB" sz="2000" b="0" i="0" u="none" strike="noStrike" cap="none" dirty="0">
                <a:solidFill>
                  <a:schemeClr val="dk1"/>
                </a:solidFill>
                <a:latin typeface="Calibri"/>
                <a:ea typeface="Calibri"/>
                <a:cs typeface="Calibri"/>
                <a:sym typeface="Calibri"/>
              </a:rPr>
              <a:t>The tasks that must be performed by the FSW during mission operations (sensors sampling, data handling, data transmission, data storage etc.) – you may use a flow chart</a:t>
            </a:r>
            <a:endParaRPr dirty="0"/>
          </a:p>
          <a:p>
            <a:pPr marL="685783" marR="0" lvl="1" indent="-228594" algn="l" rtl="0">
              <a:lnSpc>
                <a:spcPct val="90000"/>
              </a:lnSpc>
              <a:spcBef>
                <a:spcPts val="500"/>
              </a:spcBef>
              <a:spcAft>
                <a:spcPts val="0"/>
              </a:spcAft>
              <a:buClr>
                <a:schemeClr val="dk1"/>
              </a:buClr>
              <a:buSzPts val="2000"/>
              <a:buFont typeface="Arial"/>
              <a:buChar char="•"/>
            </a:pPr>
            <a:r>
              <a:rPr lang="en-GB" sz="2000" b="0" i="0" u="none" strike="noStrike" cap="none" dirty="0">
                <a:solidFill>
                  <a:schemeClr val="dk1"/>
                </a:solidFill>
                <a:latin typeface="Calibri"/>
                <a:ea typeface="Calibri"/>
                <a:cs typeface="Calibri"/>
                <a:sym typeface="Calibri"/>
              </a:rPr>
              <a:t>Include the Team’s current stage of FSW Development</a:t>
            </a:r>
          </a:p>
          <a:p>
            <a:pPr marL="228594" lvl="0" indent="-228594">
              <a:spcBef>
                <a:spcPts val="0"/>
              </a:spcBef>
            </a:pPr>
            <a:endParaRPr lang="en-GB" dirty="0">
              <a:solidFill>
                <a:srgbClr val="FF0000"/>
              </a:solidFill>
            </a:endParaRPr>
          </a:p>
          <a:p>
            <a:pPr marL="228594" lvl="0" indent="-228594">
              <a:spcBef>
                <a:spcPts val="0"/>
              </a:spcBef>
            </a:pPr>
            <a:r>
              <a:rPr lang="en-GB" dirty="0">
                <a:solidFill>
                  <a:srgbClr val="FF0000"/>
                </a:solidFill>
              </a:rPr>
              <a:t>TWO SLIDES MAXIMUM.</a:t>
            </a:r>
          </a:p>
          <a:p>
            <a:pPr marL="685783" marR="0" lvl="1" indent="-228594" algn="l" rtl="0">
              <a:lnSpc>
                <a:spcPct val="90000"/>
              </a:lnSpc>
              <a:spcBef>
                <a:spcPts val="500"/>
              </a:spcBef>
              <a:spcAft>
                <a:spcPts val="0"/>
              </a:spcAft>
              <a:buClr>
                <a:schemeClr val="dk1"/>
              </a:buClr>
              <a:buSzPts val="2000"/>
              <a:buFont typeface="Arial"/>
              <a:buChar char="•"/>
            </a:pPr>
            <a:endParaRPr sz="2000" b="0" i="0" u="none" strike="noStrike" cap="none" dirty="0">
              <a:solidFill>
                <a:schemeClr val="dk1"/>
              </a:solidFill>
              <a:latin typeface="Calibri"/>
              <a:ea typeface="Calibri"/>
              <a:cs typeface="Calibri"/>
              <a:sym typeface="Calibri"/>
            </a:endParaRPr>
          </a:p>
        </p:txBody>
      </p:sp>
      <p:sp>
        <p:nvSpPr>
          <p:cNvPr id="227" name="Google Shape;227;p27"/>
          <p:cNvSpPr txBox="1">
            <a:spLocks noGrp="1"/>
          </p:cNvSpPr>
          <p:nvPr>
            <p:ph type="ftr" idx="11"/>
          </p:nvPr>
        </p:nvSpPr>
        <p:spPr>
          <a:xfrm>
            <a:off x="4038597" y="6356350"/>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888888"/>
              </a:buClr>
              <a:buSzPts val="1200"/>
              <a:buFont typeface="Calibri"/>
              <a:buNone/>
            </a:pPr>
            <a:r>
              <a:rPr lang="en-GB" sz="1200" b="0" i="0" u="none" strike="noStrike" cap="none" dirty="0">
                <a:solidFill>
                  <a:srgbClr val="888888"/>
                </a:solidFill>
                <a:latin typeface="Calibri"/>
                <a:ea typeface="Calibri"/>
                <a:cs typeface="Calibri"/>
                <a:sym typeface="Calibri"/>
              </a:rPr>
              <a:t>CanSat Competition UK Design Review 2019/20</a:t>
            </a:r>
            <a:endParaRPr dirty="0"/>
          </a:p>
        </p:txBody>
      </p:sp>
      <p:sp>
        <p:nvSpPr>
          <p:cNvPr id="228" name="Google Shape;228;p27"/>
          <p:cNvSpPr txBox="1">
            <a:spLocks noGrp="1"/>
          </p:cNvSpPr>
          <p:nvPr>
            <p:ph type="sldNum" idx="12"/>
          </p:nvPr>
        </p:nvSpPr>
        <p:spPr>
          <a:xfrm>
            <a:off x="9281821" y="6356351"/>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88888"/>
              </a:buClr>
              <a:buSzPts val="1200"/>
              <a:buFont typeface="Calibri"/>
              <a:buNone/>
            </a:pPr>
            <a:fld id="{00000000-1234-1234-1234-123412341234}" type="slidenum">
              <a:rPr lang="en-GB" sz="1200" b="0" i="0" u="none" strike="noStrike" cap="none">
                <a:solidFill>
                  <a:srgbClr val="888888"/>
                </a:solidFill>
                <a:latin typeface="Calibri"/>
                <a:ea typeface="Calibri"/>
                <a:cs typeface="Calibri"/>
                <a:sym typeface="Calibri"/>
              </a:rPr>
              <a:t>19</a:t>
            </a:fld>
            <a:endParaRPr sz="1200" b="0" i="0" u="none" strike="noStrike" cap="none">
              <a:solidFill>
                <a:srgbClr val="888888"/>
              </a:solidFill>
              <a:latin typeface="Calibri"/>
              <a:ea typeface="Calibri"/>
              <a:cs typeface="Calibri"/>
              <a:sym typeface="Calibri"/>
            </a:endParaRPr>
          </a:p>
        </p:txBody>
      </p:sp>
      <p:pic>
        <p:nvPicPr>
          <p:cNvPr id="2" name="Slide 15">
            <a:hlinkClick r:id="" action="ppaction://media"/>
            <a:extLst>
              <a:ext uri="{FF2B5EF4-FFF2-40B4-BE49-F238E27FC236}">
                <a16:creationId xmlns:a16="http://schemas.microsoft.com/office/drawing/2014/main" id="{17AEFCC6-C998-47DD-9A9B-4A877FB62C0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66977" y="6372996"/>
            <a:ext cx="406400" cy="4064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20884"/>
    </mc:Choice>
    <mc:Fallback xmlns="">
      <p:transition spd="slow" advTm="2088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088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4"/>
          <p:cNvSpPr txBox="1">
            <a:spLocks noGrp="1"/>
          </p:cNvSpPr>
          <p:nvPr>
            <p:ph type="title"/>
          </p:nvPr>
        </p:nvSpPr>
        <p:spPr>
          <a:xfrm>
            <a:off x="2769576" y="136527"/>
            <a:ext cx="6646986" cy="731666"/>
          </a:xfrm>
          <a:prstGeom prst="rect">
            <a:avLst/>
          </a:prstGeom>
          <a:noFill/>
          <a:ln>
            <a:noFill/>
          </a:ln>
        </p:spPr>
        <p:txBody>
          <a:bodyPr spcFirstLastPara="1" wrap="square" lIns="91425" tIns="45700" rIns="91425" bIns="45700" anchor="b" anchorCtr="0">
            <a:noAutofit/>
          </a:bodyPr>
          <a:lstStyle/>
          <a:p>
            <a:pPr marL="0" marR="0" lvl="0" indent="0" algn="ctr" rtl="0">
              <a:lnSpc>
                <a:spcPct val="90000"/>
              </a:lnSpc>
              <a:spcBef>
                <a:spcPts val="0"/>
              </a:spcBef>
              <a:spcAft>
                <a:spcPts val="0"/>
              </a:spcAft>
              <a:buClr>
                <a:srgbClr val="7030A0"/>
              </a:buClr>
              <a:buSzPts val="3600"/>
              <a:buFont typeface="Calibri"/>
              <a:buNone/>
            </a:pPr>
            <a:r>
              <a:rPr lang="en-GB" sz="3600" b="1" i="0" u="none" strike="noStrike" cap="none">
                <a:solidFill>
                  <a:srgbClr val="7030A0"/>
                </a:solidFill>
                <a:latin typeface="Calibri"/>
                <a:ea typeface="Calibri"/>
                <a:cs typeface="Calibri"/>
                <a:sym typeface="Calibri"/>
              </a:rPr>
              <a:t>Outline</a:t>
            </a:r>
            <a:endParaRPr sz="3600" b="1" i="0" u="none" strike="noStrike" cap="none">
              <a:solidFill>
                <a:srgbClr val="7030A0"/>
              </a:solidFill>
              <a:latin typeface="Calibri"/>
              <a:ea typeface="Calibri"/>
              <a:cs typeface="Calibri"/>
              <a:sym typeface="Calibri"/>
            </a:endParaRPr>
          </a:p>
        </p:txBody>
      </p:sp>
      <p:sp>
        <p:nvSpPr>
          <p:cNvPr id="101" name="Google Shape;101;p14"/>
          <p:cNvSpPr txBox="1">
            <a:spLocks noGrp="1"/>
          </p:cNvSpPr>
          <p:nvPr>
            <p:ph type="ftr" idx="11"/>
          </p:nvPr>
        </p:nvSpPr>
        <p:spPr>
          <a:xfrm>
            <a:off x="4038597" y="6356350"/>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888888"/>
              </a:buClr>
              <a:buSzPts val="1200"/>
              <a:buFont typeface="Calibri"/>
              <a:buNone/>
            </a:pPr>
            <a:r>
              <a:rPr lang="en-GB" sz="1200" b="0" i="0" u="none" strike="noStrike" cap="none" dirty="0">
                <a:solidFill>
                  <a:srgbClr val="888888"/>
                </a:solidFill>
                <a:latin typeface="Calibri"/>
                <a:ea typeface="Calibri"/>
                <a:cs typeface="Calibri"/>
                <a:sym typeface="Calibri"/>
              </a:rPr>
              <a:t>CanSat Competition UK Design Review 2019/20</a:t>
            </a:r>
            <a:endParaRPr dirty="0"/>
          </a:p>
        </p:txBody>
      </p:sp>
      <p:sp>
        <p:nvSpPr>
          <p:cNvPr id="102" name="Google Shape;102;p14"/>
          <p:cNvSpPr txBox="1">
            <a:spLocks noGrp="1"/>
          </p:cNvSpPr>
          <p:nvPr>
            <p:ph type="sldNum" idx="12"/>
          </p:nvPr>
        </p:nvSpPr>
        <p:spPr>
          <a:xfrm>
            <a:off x="9281821" y="6356351"/>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88888"/>
              </a:buClr>
              <a:buSzPts val="1200"/>
              <a:buFont typeface="Calibri"/>
              <a:buNone/>
            </a:pPr>
            <a:fld id="{00000000-1234-1234-1234-123412341234}" type="slidenum">
              <a:rPr lang="en-GB" sz="1200" b="0" i="0" u="none" strike="noStrike" cap="none">
                <a:solidFill>
                  <a:srgbClr val="888888"/>
                </a:solidFill>
                <a:latin typeface="Calibri"/>
                <a:ea typeface="Calibri"/>
                <a:cs typeface="Calibri"/>
                <a:sym typeface="Calibri"/>
              </a:rPr>
              <a:t>2</a:t>
            </a:fld>
            <a:endParaRPr sz="1200" b="0" i="0" u="none" strike="noStrike" cap="none">
              <a:solidFill>
                <a:srgbClr val="888888"/>
              </a:solidFill>
              <a:latin typeface="Calibri"/>
              <a:ea typeface="Calibri"/>
              <a:cs typeface="Calibri"/>
              <a:sym typeface="Calibri"/>
            </a:endParaRPr>
          </a:p>
        </p:txBody>
      </p:sp>
      <p:sp>
        <p:nvSpPr>
          <p:cNvPr id="103" name="Google Shape;103;p14"/>
          <p:cNvSpPr txBox="1"/>
          <p:nvPr/>
        </p:nvSpPr>
        <p:spPr>
          <a:xfrm>
            <a:off x="295275" y="1152525"/>
            <a:ext cx="11620500" cy="707886"/>
          </a:xfrm>
          <a:prstGeom prst="rect">
            <a:avLst/>
          </a:prstGeom>
          <a:noFill/>
          <a:ln>
            <a:noFill/>
          </a:ln>
        </p:spPr>
        <p:txBody>
          <a:bodyPr spcFirstLastPara="1" wrap="square" lIns="91425" tIns="45700" rIns="91425" bIns="45700" anchor="t" anchorCtr="0">
            <a:noAutofit/>
          </a:bodyPr>
          <a:lstStyle/>
          <a:p>
            <a:pPr marL="285750" marR="0" lvl="0" indent="-285750" algn="l" rtl="0">
              <a:lnSpc>
                <a:spcPct val="100000"/>
              </a:lnSpc>
              <a:spcBef>
                <a:spcPts val="0"/>
              </a:spcBef>
              <a:spcAft>
                <a:spcPts val="0"/>
              </a:spcAft>
              <a:buClr>
                <a:srgbClr val="000000"/>
              </a:buClr>
              <a:buSzPts val="2000"/>
              <a:buFont typeface="Arial"/>
              <a:buChar char="•"/>
            </a:pPr>
            <a:r>
              <a:rPr lang="en-GB" sz="2000" b="0" i="0" u="none" strike="noStrike" cap="none">
                <a:solidFill>
                  <a:srgbClr val="000000"/>
                </a:solidFill>
                <a:latin typeface="Calibri"/>
                <a:ea typeface="Calibri"/>
                <a:cs typeface="Calibri"/>
                <a:sym typeface="Calibri"/>
              </a:rPr>
              <a:t>One table listing the topics covered (Systems Overview, Sensors, Project Management etc). Think table of contents.</a:t>
            </a:r>
            <a:endParaRPr/>
          </a:p>
        </p:txBody>
      </p:sp>
      <p:pic>
        <p:nvPicPr>
          <p:cNvPr id="2" name="Slide 2">
            <a:hlinkClick r:id="" action="ppaction://media"/>
            <a:extLst>
              <a:ext uri="{FF2B5EF4-FFF2-40B4-BE49-F238E27FC236}">
                <a16:creationId xmlns:a16="http://schemas.microsoft.com/office/drawing/2014/main" id="{79CCE15A-84AA-4637-B2EC-57D4096AB16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92075" y="6261647"/>
            <a:ext cx="406400" cy="4064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28077"/>
    </mc:Choice>
    <mc:Fallback xmlns="">
      <p:transition spd="slow" advTm="2807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807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29AE15-D96A-4414-B0B7-4F4C7D4E856C}"/>
              </a:ext>
            </a:extLst>
          </p:cNvPr>
          <p:cNvSpPr>
            <a:spLocks noGrp="1"/>
          </p:cNvSpPr>
          <p:nvPr>
            <p:ph type="title"/>
          </p:nvPr>
        </p:nvSpPr>
        <p:spPr/>
        <p:txBody>
          <a:bodyPr/>
          <a:lstStyle/>
          <a:p>
            <a:r>
              <a:rPr lang="en-GB" dirty="0"/>
              <a:t>FSW Overview</a:t>
            </a:r>
          </a:p>
        </p:txBody>
      </p:sp>
      <p:sp>
        <p:nvSpPr>
          <p:cNvPr id="3" name="Text Placeholder 2">
            <a:extLst>
              <a:ext uri="{FF2B5EF4-FFF2-40B4-BE49-F238E27FC236}">
                <a16:creationId xmlns:a16="http://schemas.microsoft.com/office/drawing/2014/main" id="{7F9968E5-BB52-4233-9E73-B561DDA13A8F}"/>
              </a:ext>
            </a:extLst>
          </p:cNvPr>
          <p:cNvSpPr>
            <a:spLocks noGrp="1"/>
          </p:cNvSpPr>
          <p:nvPr>
            <p:ph type="body" idx="1"/>
          </p:nvPr>
        </p:nvSpPr>
        <p:spPr>
          <a:xfrm>
            <a:off x="166977" y="1014976"/>
            <a:ext cx="11550541" cy="5184213"/>
          </a:xfrm>
        </p:spPr>
        <p:txBody>
          <a:bodyPr/>
          <a:lstStyle/>
          <a:p>
            <a:pPr marL="76200" indent="0">
              <a:buNone/>
            </a:pPr>
            <a:r>
              <a:rPr lang="en-GB" dirty="0"/>
              <a:t>Due to the wide availability and support, we opted to use an Arduino Zero for the micro controller that would control the individual hardware components from the pin connections on board.</a:t>
            </a:r>
          </a:p>
          <a:p>
            <a:pPr marL="76200" indent="0">
              <a:buNone/>
            </a:pPr>
            <a:r>
              <a:rPr lang="en-GB" dirty="0"/>
              <a:t>As a result, we will be programming the system using Arduino IDE and writing the software in C. </a:t>
            </a:r>
          </a:p>
        </p:txBody>
      </p:sp>
      <p:sp>
        <p:nvSpPr>
          <p:cNvPr id="4" name="Slide Number Placeholder 3">
            <a:extLst>
              <a:ext uri="{FF2B5EF4-FFF2-40B4-BE49-F238E27FC236}">
                <a16:creationId xmlns:a16="http://schemas.microsoft.com/office/drawing/2014/main" id="{6DD37472-8C46-48D2-8C97-93986DBD6B6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20</a:t>
            </a:fld>
            <a:endParaRPr lang="en-GB"/>
          </a:p>
        </p:txBody>
      </p:sp>
    </p:spTree>
    <p:extLst>
      <p:ext uri="{BB962C8B-B14F-4D97-AF65-F5344CB8AC3E}">
        <p14:creationId xmlns:p14="http://schemas.microsoft.com/office/powerpoint/2010/main" val="33040114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A3CD3A-86A2-4B49-989F-2ED4A66B5806}"/>
              </a:ext>
            </a:extLst>
          </p:cNvPr>
          <p:cNvSpPr>
            <a:spLocks noGrp="1"/>
          </p:cNvSpPr>
          <p:nvPr>
            <p:ph type="title"/>
          </p:nvPr>
        </p:nvSpPr>
        <p:spPr/>
        <p:txBody>
          <a:bodyPr/>
          <a:lstStyle/>
          <a:p>
            <a:r>
              <a:rPr lang="en-GB" dirty="0"/>
              <a:t>Software Control Diagram</a:t>
            </a:r>
          </a:p>
        </p:txBody>
      </p:sp>
      <p:sp>
        <p:nvSpPr>
          <p:cNvPr id="4" name="Slide Number Placeholder 3">
            <a:extLst>
              <a:ext uri="{FF2B5EF4-FFF2-40B4-BE49-F238E27FC236}">
                <a16:creationId xmlns:a16="http://schemas.microsoft.com/office/drawing/2014/main" id="{BBDEC143-69DC-4AB0-9057-267E84A7C84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21</a:t>
            </a:fld>
            <a:endParaRPr lang="en-GB"/>
          </a:p>
        </p:txBody>
      </p:sp>
      <p:sp>
        <p:nvSpPr>
          <p:cNvPr id="5" name="Rectangle: Rounded Corners 4">
            <a:extLst>
              <a:ext uri="{FF2B5EF4-FFF2-40B4-BE49-F238E27FC236}">
                <a16:creationId xmlns:a16="http://schemas.microsoft.com/office/drawing/2014/main" id="{E341EEBF-BA47-4BCD-8CC2-D019CAB76AA8}"/>
              </a:ext>
            </a:extLst>
          </p:cNvPr>
          <p:cNvSpPr/>
          <p:nvPr/>
        </p:nvSpPr>
        <p:spPr>
          <a:xfrm>
            <a:off x="4430598" y="2620652"/>
            <a:ext cx="2790334" cy="149886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Arduino</a:t>
            </a:r>
          </a:p>
        </p:txBody>
      </p:sp>
      <p:sp>
        <p:nvSpPr>
          <p:cNvPr id="6" name="Rectangle: Rounded Corners 5">
            <a:extLst>
              <a:ext uri="{FF2B5EF4-FFF2-40B4-BE49-F238E27FC236}">
                <a16:creationId xmlns:a16="http://schemas.microsoft.com/office/drawing/2014/main" id="{BC6D4998-9DEC-44AE-B3A9-59DA0D2A49DB}"/>
              </a:ext>
            </a:extLst>
          </p:cNvPr>
          <p:cNvSpPr/>
          <p:nvPr/>
        </p:nvSpPr>
        <p:spPr>
          <a:xfrm>
            <a:off x="2516957" y="3083654"/>
            <a:ext cx="1364982" cy="537327"/>
          </a:xfrm>
          <a:prstGeom prst="roundRect">
            <a:avLst/>
          </a:prstGeom>
          <a:noFill/>
          <a:ln>
            <a:prstDash val="dash"/>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GB" dirty="0" err="1">
                <a:solidFill>
                  <a:sysClr val="windowText" lastClr="000000"/>
                </a:solidFill>
              </a:rPr>
              <a:t>OneWire</a:t>
            </a:r>
            <a:r>
              <a:rPr lang="en-GB" dirty="0">
                <a:solidFill>
                  <a:sysClr val="windowText" lastClr="000000"/>
                </a:solidFill>
              </a:rPr>
              <a:t> library</a:t>
            </a:r>
          </a:p>
        </p:txBody>
      </p:sp>
    </p:spTree>
    <p:extLst>
      <p:ext uri="{BB962C8B-B14F-4D97-AF65-F5344CB8AC3E}">
        <p14:creationId xmlns:p14="http://schemas.microsoft.com/office/powerpoint/2010/main" val="3015106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28"/>
          <p:cNvSpPr txBox="1">
            <a:spLocks noGrp="1"/>
          </p:cNvSpPr>
          <p:nvPr>
            <p:ph type="title"/>
          </p:nvPr>
        </p:nvSpPr>
        <p:spPr>
          <a:xfrm>
            <a:off x="2769576" y="136527"/>
            <a:ext cx="6646986" cy="731666"/>
          </a:xfrm>
          <a:prstGeom prst="rect">
            <a:avLst/>
          </a:prstGeom>
          <a:noFill/>
          <a:ln>
            <a:noFill/>
          </a:ln>
        </p:spPr>
        <p:txBody>
          <a:bodyPr spcFirstLastPara="1" wrap="square" lIns="91425" tIns="45700" rIns="91425" bIns="45700" anchor="b" anchorCtr="0">
            <a:noAutofit/>
          </a:bodyPr>
          <a:lstStyle/>
          <a:p>
            <a:pPr marL="0" marR="0" lvl="0" indent="0" algn="ctr" rtl="0">
              <a:lnSpc>
                <a:spcPct val="90000"/>
              </a:lnSpc>
              <a:spcBef>
                <a:spcPts val="0"/>
              </a:spcBef>
              <a:spcAft>
                <a:spcPts val="0"/>
              </a:spcAft>
              <a:buClr>
                <a:srgbClr val="7030A0"/>
              </a:buClr>
              <a:buSzPts val="3600"/>
              <a:buFont typeface="Calibri"/>
              <a:buNone/>
            </a:pPr>
            <a:r>
              <a:rPr lang="en-GB" sz="3600" b="1" i="0" u="none" strike="noStrike" cap="none">
                <a:solidFill>
                  <a:srgbClr val="7030A0"/>
                </a:solidFill>
                <a:latin typeface="Calibri"/>
                <a:ea typeface="Calibri"/>
                <a:cs typeface="Calibri"/>
                <a:sym typeface="Calibri"/>
              </a:rPr>
              <a:t>GCS Overview</a:t>
            </a:r>
            <a:endParaRPr sz="3600" b="1" i="0" u="none" strike="noStrike" cap="none">
              <a:solidFill>
                <a:srgbClr val="7030A0"/>
              </a:solidFill>
              <a:latin typeface="Calibri"/>
              <a:ea typeface="Calibri"/>
              <a:cs typeface="Calibri"/>
              <a:sym typeface="Calibri"/>
            </a:endParaRPr>
          </a:p>
        </p:txBody>
      </p:sp>
      <p:sp>
        <p:nvSpPr>
          <p:cNvPr id="235" name="Google Shape;235;p28"/>
          <p:cNvSpPr txBox="1">
            <a:spLocks noGrp="1"/>
          </p:cNvSpPr>
          <p:nvPr>
            <p:ph type="body" idx="1"/>
          </p:nvPr>
        </p:nvSpPr>
        <p:spPr>
          <a:xfrm>
            <a:off x="166977" y="1014976"/>
            <a:ext cx="11858043" cy="5184213"/>
          </a:xfrm>
          <a:prstGeom prst="rect">
            <a:avLst/>
          </a:prstGeom>
          <a:noFill/>
          <a:ln>
            <a:noFill/>
          </a:ln>
        </p:spPr>
        <p:txBody>
          <a:bodyPr spcFirstLastPara="1" wrap="square" lIns="91425" tIns="45700" rIns="91425" bIns="45700" anchor="t" anchorCtr="0">
            <a:noAutofit/>
          </a:bodyPr>
          <a:lstStyle/>
          <a:p>
            <a:pPr marL="228594" marR="0" lvl="0" indent="-228594" algn="l" rtl="0">
              <a:lnSpc>
                <a:spcPct val="90000"/>
              </a:lnSpc>
              <a:spcBef>
                <a:spcPts val="0"/>
              </a:spcBef>
              <a:spcAft>
                <a:spcPts val="0"/>
              </a:spcAft>
              <a:buClr>
                <a:schemeClr val="dk1"/>
              </a:buClr>
              <a:buSzPts val="2400"/>
              <a:buFont typeface="Arial"/>
              <a:buChar char="•"/>
            </a:pPr>
            <a:r>
              <a:rPr lang="en-GB" sz="2400" b="0" i="0" u="none" strike="noStrike" cap="none" dirty="0">
                <a:solidFill>
                  <a:schemeClr val="dk1"/>
                </a:solidFill>
                <a:latin typeface="Calibri"/>
                <a:ea typeface="Calibri"/>
                <a:cs typeface="Calibri"/>
                <a:sym typeface="Calibri"/>
              </a:rPr>
              <a:t>Clearly indicate chosen GCS components including interfaces and reason(s) for selection. Include function of each component. You can include a table and/or a diagram. Only focus on selected components.</a:t>
            </a:r>
            <a:endParaRPr sz="2400" b="0" i="0" u="none" strike="noStrike" cap="none" dirty="0">
              <a:solidFill>
                <a:schemeClr val="dk1"/>
              </a:solidFill>
              <a:latin typeface="Calibri"/>
              <a:ea typeface="Calibri"/>
              <a:cs typeface="Calibri"/>
              <a:sym typeface="Calibri"/>
            </a:endParaRPr>
          </a:p>
          <a:p>
            <a:pPr marL="228594" lvl="0" indent="-228594">
              <a:spcBef>
                <a:spcPts val="0"/>
              </a:spcBef>
            </a:pPr>
            <a:endParaRPr lang="en-GB" dirty="0">
              <a:solidFill>
                <a:srgbClr val="FF0000"/>
              </a:solidFill>
            </a:endParaRPr>
          </a:p>
          <a:p>
            <a:pPr marL="228594" lvl="0" indent="-228594">
              <a:spcBef>
                <a:spcPts val="0"/>
              </a:spcBef>
            </a:pPr>
            <a:r>
              <a:rPr lang="en-GB" dirty="0">
                <a:solidFill>
                  <a:srgbClr val="FF0000"/>
                </a:solidFill>
              </a:rPr>
              <a:t>TWO SLIDES MAXIMUM.</a:t>
            </a:r>
          </a:p>
          <a:p>
            <a:pPr marL="0" marR="0" lvl="0" indent="0" algn="l" rtl="0">
              <a:lnSpc>
                <a:spcPct val="90000"/>
              </a:lnSpc>
              <a:spcBef>
                <a:spcPts val="1000"/>
              </a:spcBef>
              <a:spcAft>
                <a:spcPts val="0"/>
              </a:spcAft>
              <a:buClr>
                <a:schemeClr val="dk1"/>
              </a:buClr>
              <a:buSzPts val="2400"/>
              <a:buFont typeface="Arial"/>
              <a:buNone/>
            </a:pPr>
            <a:endParaRPr sz="2400" b="0" i="0" u="none" strike="noStrike" cap="none" dirty="0">
              <a:solidFill>
                <a:schemeClr val="dk1"/>
              </a:solidFill>
              <a:latin typeface="Calibri"/>
              <a:ea typeface="Calibri"/>
              <a:cs typeface="Calibri"/>
              <a:sym typeface="Calibri"/>
            </a:endParaRPr>
          </a:p>
        </p:txBody>
      </p:sp>
      <p:sp>
        <p:nvSpPr>
          <p:cNvPr id="236" name="Google Shape;236;p28"/>
          <p:cNvSpPr txBox="1">
            <a:spLocks noGrp="1"/>
          </p:cNvSpPr>
          <p:nvPr>
            <p:ph type="ftr" idx="11"/>
          </p:nvPr>
        </p:nvSpPr>
        <p:spPr>
          <a:xfrm>
            <a:off x="4038597" y="6356350"/>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888888"/>
              </a:buClr>
              <a:buSzPts val="1200"/>
              <a:buFont typeface="Calibri"/>
              <a:buNone/>
            </a:pPr>
            <a:r>
              <a:rPr lang="en-GB" sz="1200" b="0" i="0" u="none" strike="noStrike" cap="none" dirty="0">
                <a:solidFill>
                  <a:srgbClr val="888888"/>
                </a:solidFill>
                <a:latin typeface="Calibri"/>
                <a:ea typeface="Calibri"/>
                <a:cs typeface="Calibri"/>
                <a:sym typeface="Calibri"/>
              </a:rPr>
              <a:t>CanSat Competition UK Design Review 2019/20</a:t>
            </a:r>
            <a:endParaRPr dirty="0"/>
          </a:p>
        </p:txBody>
      </p:sp>
      <p:sp>
        <p:nvSpPr>
          <p:cNvPr id="237" name="Google Shape;237;p28"/>
          <p:cNvSpPr txBox="1">
            <a:spLocks noGrp="1"/>
          </p:cNvSpPr>
          <p:nvPr>
            <p:ph type="sldNum" idx="12"/>
          </p:nvPr>
        </p:nvSpPr>
        <p:spPr>
          <a:xfrm>
            <a:off x="9281821" y="6356351"/>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88888"/>
              </a:buClr>
              <a:buSzPts val="1200"/>
              <a:buFont typeface="Calibri"/>
              <a:buNone/>
            </a:pPr>
            <a:fld id="{00000000-1234-1234-1234-123412341234}" type="slidenum">
              <a:rPr lang="en-GB" sz="1200" b="0" i="0" u="none" strike="noStrike" cap="none">
                <a:solidFill>
                  <a:srgbClr val="888888"/>
                </a:solidFill>
                <a:latin typeface="Calibri"/>
                <a:ea typeface="Calibri"/>
                <a:cs typeface="Calibri"/>
                <a:sym typeface="Calibri"/>
              </a:rPr>
              <a:t>22</a:t>
            </a:fld>
            <a:endParaRPr sz="1200" b="0" i="0" u="none" strike="noStrike" cap="none">
              <a:solidFill>
                <a:srgbClr val="888888"/>
              </a:solidFill>
              <a:latin typeface="Calibri"/>
              <a:ea typeface="Calibri"/>
              <a:cs typeface="Calibri"/>
              <a:sym typeface="Calibri"/>
            </a:endParaRPr>
          </a:p>
        </p:txBody>
      </p:sp>
      <p:pic>
        <p:nvPicPr>
          <p:cNvPr id="2" name="Slide 16">
            <a:hlinkClick r:id="" action="ppaction://media"/>
            <a:extLst>
              <a:ext uri="{FF2B5EF4-FFF2-40B4-BE49-F238E27FC236}">
                <a16:creationId xmlns:a16="http://schemas.microsoft.com/office/drawing/2014/main" id="{1958FF0C-5B9A-457C-BC3E-ADF5B3F26E2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66977" y="6307192"/>
            <a:ext cx="406400" cy="4064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5404"/>
    </mc:Choice>
    <mc:Fallback xmlns="">
      <p:transition spd="slow" advTm="154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540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29"/>
          <p:cNvSpPr txBox="1">
            <a:spLocks noGrp="1"/>
          </p:cNvSpPr>
          <p:nvPr>
            <p:ph type="title"/>
          </p:nvPr>
        </p:nvSpPr>
        <p:spPr>
          <a:xfrm>
            <a:off x="2769576" y="136527"/>
            <a:ext cx="6646986" cy="731666"/>
          </a:xfrm>
          <a:prstGeom prst="rect">
            <a:avLst/>
          </a:prstGeom>
          <a:noFill/>
          <a:ln>
            <a:noFill/>
          </a:ln>
        </p:spPr>
        <p:txBody>
          <a:bodyPr spcFirstLastPara="1" wrap="square" lIns="91425" tIns="45700" rIns="91425" bIns="45700" anchor="b" anchorCtr="0">
            <a:noAutofit/>
          </a:bodyPr>
          <a:lstStyle/>
          <a:p>
            <a:pPr marL="0" marR="0" lvl="0" indent="0" algn="ctr" rtl="0">
              <a:lnSpc>
                <a:spcPct val="90000"/>
              </a:lnSpc>
              <a:spcBef>
                <a:spcPts val="0"/>
              </a:spcBef>
              <a:spcAft>
                <a:spcPts val="0"/>
              </a:spcAft>
              <a:buClr>
                <a:srgbClr val="7030A0"/>
              </a:buClr>
              <a:buSzPts val="3600"/>
              <a:buFont typeface="Calibri"/>
              <a:buNone/>
            </a:pPr>
            <a:r>
              <a:rPr lang="en-GB" sz="3600" b="1" i="0" u="none" strike="noStrike" cap="none">
                <a:solidFill>
                  <a:srgbClr val="7030A0"/>
                </a:solidFill>
                <a:latin typeface="Calibri"/>
                <a:ea typeface="Calibri"/>
                <a:cs typeface="Calibri"/>
                <a:sym typeface="Calibri"/>
              </a:rPr>
              <a:t>Mechanical Overview</a:t>
            </a:r>
            <a:endParaRPr sz="3600" b="1" i="0" u="none" strike="noStrike" cap="none">
              <a:solidFill>
                <a:srgbClr val="7030A0"/>
              </a:solidFill>
              <a:latin typeface="Calibri"/>
              <a:ea typeface="Calibri"/>
              <a:cs typeface="Calibri"/>
              <a:sym typeface="Calibri"/>
            </a:endParaRPr>
          </a:p>
        </p:txBody>
      </p:sp>
      <p:sp>
        <p:nvSpPr>
          <p:cNvPr id="243" name="Google Shape;243;p29"/>
          <p:cNvSpPr txBox="1">
            <a:spLocks noGrp="1"/>
          </p:cNvSpPr>
          <p:nvPr>
            <p:ph type="body" idx="1"/>
          </p:nvPr>
        </p:nvSpPr>
        <p:spPr>
          <a:xfrm>
            <a:off x="166977" y="1014976"/>
            <a:ext cx="11858043" cy="5184213"/>
          </a:xfrm>
          <a:prstGeom prst="rect">
            <a:avLst/>
          </a:prstGeom>
          <a:noFill/>
          <a:ln>
            <a:noFill/>
          </a:ln>
        </p:spPr>
        <p:txBody>
          <a:bodyPr spcFirstLastPara="1" wrap="square" lIns="91425" tIns="45700" rIns="91425" bIns="45700" anchor="t" anchorCtr="0">
            <a:noAutofit/>
          </a:bodyPr>
          <a:lstStyle/>
          <a:p>
            <a:pPr marL="228594" marR="0" lvl="0" indent="-228594" algn="l" rtl="0">
              <a:lnSpc>
                <a:spcPct val="90000"/>
              </a:lnSpc>
              <a:spcBef>
                <a:spcPts val="0"/>
              </a:spcBef>
              <a:spcAft>
                <a:spcPts val="0"/>
              </a:spcAft>
              <a:buClr>
                <a:schemeClr val="dk1"/>
              </a:buClr>
              <a:buSzPts val="2400"/>
              <a:buFont typeface="Arial"/>
              <a:buChar char="•"/>
            </a:pPr>
            <a:r>
              <a:rPr lang="en-GB" sz="2400" b="0" i="0" u="none" strike="noStrike" cap="none" dirty="0">
                <a:solidFill>
                  <a:schemeClr val="dk1"/>
                </a:solidFill>
                <a:latin typeface="Calibri"/>
                <a:ea typeface="Calibri"/>
                <a:cs typeface="Calibri"/>
                <a:sym typeface="Calibri"/>
              </a:rPr>
              <a:t>These slides are dedicated to showcasing the chosen concept design.</a:t>
            </a:r>
            <a:endParaRPr dirty="0"/>
          </a:p>
          <a:p>
            <a:pPr marL="685783" marR="0" lvl="1" indent="-228594" algn="l" rtl="0">
              <a:lnSpc>
                <a:spcPct val="90000"/>
              </a:lnSpc>
              <a:spcBef>
                <a:spcPts val="500"/>
              </a:spcBef>
              <a:spcAft>
                <a:spcPts val="0"/>
              </a:spcAft>
              <a:buClr>
                <a:schemeClr val="dk1"/>
              </a:buClr>
              <a:buSzPts val="2000"/>
              <a:buFont typeface="Arial"/>
              <a:buChar char="•"/>
            </a:pPr>
            <a:r>
              <a:rPr lang="en-GB" sz="2000" b="0" i="0" u="none" strike="noStrike" cap="none" dirty="0">
                <a:solidFill>
                  <a:schemeClr val="dk1"/>
                </a:solidFill>
                <a:latin typeface="Calibri"/>
                <a:ea typeface="Calibri"/>
                <a:cs typeface="Calibri"/>
                <a:sym typeface="Calibri"/>
              </a:rPr>
              <a:t>Should include images of the CAD design.</a:t>
            </a:r>
            <a:endParaRPr dirty="0"/>
          </a:p>
          <a:p>
            <a:pPr marL="1142971" marR="0" lvl="2" indent="-228594" algn="l" rtl="0">
              <a:lnSpc>
                <a:spcPct val="90000"/>
              </a:lnSpc>
              <a:spcBef>
                <a:spcPts val="500"/>
              </a:spcBef>
              <a:spcAft>
                <a:spcPts val="0"/>
              </a:spcAft>
              <a:buClr>
                <a:schemeClr val="dk1"/>
              </a:buClr>
              <a:buSzPts val="1800"/>
              <a:buFont typeface="Arial"/>
              <a:buChar char="•"/>
            </a:pPr>
            <a:r>
              <a:rPr lang="en-GB" sz="1800" b="0" i="0" u="none" strike="noStrike" cap="none" dirty="0">
                <a:solidFill>
                  <a:schemeClr val="dk1"/>
                </a:solidFill>
                <a:latin typeface="Calibri"/>
                <a:ea typeface="Calibri"/>
                <a:cs typeface="Calibri"/>
                <a:sym typeface="Calibri"/>
              </a:rPr>
              <a:t>Overall</a:t>
            </a:r>
            <a:endParaRPr dirty="0"/>
          </a:p>
          <a:p>
            <a:pPr marL="1142971" marR="0" lvl="2" indent="-228594" algn="l" rtl="0">
              <a:lnSpc>
                <a:spcPct val="90000"/>
              </a:lnSpc>
              <a:spcBef>
                <a:spcPts val="500"/>
              </a:spcBef>
              <a:spcAft>
                <a:spcPts val="0"/>
              </a:spcAft>
              <a:buClr>
                <a:schemeClr val="dk1"/>
              </a:buClr>
              <a:buSzPts val="1800"/>
              <a:buFont typeface="Arial"/>
              <a:buChar char="•"/>
            </a:pPr>
            <a:r>
              <a:rPr lang="en-GB" sz="1800" b="0" i="0" u="none" strike="noStrike" cap="none" dirty="0">
                <a:solidFill>
                  <a:schemeClr val="dk1"/>
                </a:solidFill>
                <a:latin typeface="Calibri"/>
                <a:ea typeface="Calibri"/>
                <a:cs typeface="Calibri"/>
                <a:sym typeface="Calibri"/>
              </a:rPr>
              <a:t>Key areas (electronics, parachute etc.)</a:t>
            </a:r>
            <a:endParaRPr dirty="0"/>
          </a:p>
          <a:p>
            <a:pPr marL="685783" marR="0" lvl="1" indent="-228594" algn="l" rtl="0">
              <a:lnSpc>
                <a:spcPct val="90000"/>
              </a:lnSpc>
              <a:spcBef>
                <a:spcPts val="500"/>
              </a:spcBef>
              <a:spcAft>
                <a:spcPts val="0"/>
              </a:spcAft>
              <a:buClr>
                <a:schemeClr val="dk1"/>
              </a:buClr>
              <a:buSzPts val="2000"/>
              <a:buFont typeface="Arial"/>
              <a:buChar char="•"/>
            </a:pPr>
            <a:r>
              <a:rPr lang="en-GB" sz="2000" b="0" i="0" u="none" strike="noStrike" cap="none" dirty="0">
                <a:solidFill>
                  <a:schemeClr val="dk1"/>
                </a:solidFill>
                <a:latin typeface="Calibri"/>
                <a:ea typeface="Calibri"/>
                <a:cs typeface="Calibri"/>
                <a:sym typeface="Calibri"/>
              </a:rPr>
              <a:t>Short justifications should be written alongside important aspects of the design.</a:t>
            </a:r>
          </a:p>
          <a:p>
            <a:pPr marL="228594" lvl="0" indent="-228594">
              <a:spcBef>
                <a:spcPts val="0"/>
              </a:spcBef>
            </a:pPr>
            <a:endParaRPr lang="en-GB" dirty="0">
              <a:solidFill>
                <a:srgbClr val="FF0000"/>
              </a:solidFill>
            </a:endParaRPr>
          </a:p>
          <a:p>
            <a:pPr marL="228594" lvl="0" indent="-228594">
              <a:spcBef>
                <a:spcPts val="0"/>
              </a:spcBef>
            </a:pPr>
            <a:r>
              <a:rPr lang="en-GB" dirty="0">
                <a:solidFill>
                  <a:srgbClr val="FF0000"/>
                </a:solidFill>
              </a:rPr>
              <a:t>THREE SLIDES MAXIMUM.</a:t>
            </a:r>
          </a:p>
          <a:p>
            <a:pPr marL="685783" marR="0" lvl="1" indent="-228594" algn="l" rtl="0">
              <a:lnSpc>
                <a:spcPct val="90000"/>
              </a:lnSpc>
              <a:spcBef>
                <a:spcPts val="500"/>
              </a:spcBef>
              <a:spcAft>
                <a:spcPts val="0"/>
              </a:spcAft>
              <a:buClr>
                <a:schemeClr val="dk1"/>
              </a:buClr>
              <a:buSzPts val="2000"/>
              <a:buFont typeface="Arial"/>
              <a:buChar char="•"/>
            </a:pPr>
            <a:endParaRPr dirty="0"/>
          </a:p>
          <a:p>
            <a:pPr marL="228594" marR="0" lvl="0" indent="-76193" algn="l" rtl="0">
              <a:lnSpc>
                <a:spcPct val="90000"/>
              </a:lnSpc>
              <a:spcBef>
                <a:spcPts val="1000"/>
              </a:spcBef>
              <a:spcAft>
                <a:spcPts val="0"/>
              </a:spcAft>
              <a:buClr>
                <a:schemeClr val="dk1"/>
              </a:buClr>
              <a:buSzPts val="2400"/>
              <a:buFont typeface="Arial"/>
              <a:buNone/>
            </a:pPr>
            <a:endParaRPr sz="2400" b="0" i="0" u="none" strike="noStrike" cap="none" dirty="0">
              <a:solidFill>
                <a:schemeClr val="dk1"/>
              </a:solidFill>
              <a:latin typeface="Calibri"/>
              <a:ea typeface="Calibri"/>
              <a:cs typeface="Calibri"/>
              <a:sym typeface="Calibri"/>
            </a:endParaRPr>
          </a:p>
        </p:txBody>
      </p:sp>
      <p:sp>
        <p:nvSpPr>
          <p:cNvPr id="244" name="Google Shape;244;p29"/>
          <p:cNvSpPr txBox="1">
            <a:spLocks noGrp="1"/>
          </p:cNvSpPr>
          <p:nvPr>
            <p:ph type="ftr" idx="11"/>
          </p:nvPr>
        </p:nvSpPr>
        <p:spPr>
          <a:xfrm>
            <a:off x="4038597" y="6356350"/>
            <a:ext cx="4114800" cy="365125"/>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GB" sz="1200" b="0" i="0" u="none" strike="noStrike" cap="none" dirty="0">
                <a:solidFill>
                  <a:srgbClr val="888888"/>
                </a:solidFill>
                <a:latin typeface="Calibri"/>
                <a:ea typeface="Calibri"/>
                <a:cs typeface="Calibri"/>
                <a:sym typeface="Calibri"/>
              </a:rPr>
              <a:t>CanSat Competition UK Design Review 2019/20</a:t>
            </a:r>
            <a:endParaRPr dirty="0"/>
          </a:p>
        </p:txBody>
      </p:sp>
      <p:sp>
        <p:nvSpPr>
          <p:cNvPr id="245" name="Google Shape;245;p29"/>
          <p:cNvSpPr txBox="1">
            <a:spLocks noGrp="1"/>
          </p:cNvSpPr>
          <p:nvPr>
            <p:ph type="sldNum" idx="12"/>
          </p:nvPr>
        </p:nvSpPr>
        <p:spPr>
          <a:xfrm>
            <a:off x="9281821" y="6356351"/>
            <a:ext cx="27432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GB" sz="1200" b="0" i="0" u="none" strike="noStrike" cap="none">
                <a:solidFill>
                  <a:srgbClr val="888888"/>
                </a:solidFill>
                <a:latin typeface="Calibri"/>
                <a:ea typeface="Calibri"/>
                <a:cs typeface="Calibri"/>
                <a:sym typeface="Calibri"/>
              </a:rPr>
              <a:t>23</a:t>
            </a:fld>
            <a:endParaRPr sz="1200" b="0" i="0" u="none" strike="noStrike" cap="none">
              <a:solidFill>
                <a:srgbClr val="888888"/>
              </a:solidFill>
              <a:latin typeface="Calibri"/>
              <a:ea typeface="Calibri"/>
              <a:cs typeface="Calibri"/>
              <a:sym typeface="Calibri"/>
            </a:endParaRPr>
          </a:p>
        </p:txBody>
      </p:sp>
      <p:pic>
        <p:nvPicPr>
          <p:cNvPr id="2" name="Slide 17">
            <a:hlinkClick r:id="" action="ppaction://media"/>
            <a:extLst>
              <a:ext uri="{FF2B5EF4-FFF2-40B4-BE49-F238E27FC236}">
                <a16:creationId xmlns:a16="http://schemas.microsoft.com/office/drawing/2014/main" id="{7A0723E2-4583-4B5F-8222-4E00CDE1E92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66977" y="6315075"/>
            <a:ext cx="406400" cy="4064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29707"/>
    </mc:Choice>
    <mc:Fallback xmlns="">
      <p:transition spd="slow" advTm="2970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970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30"/>
          <p:cNvSpPr txBox="1">
            <a:spLocks noGrp="1"/>
          </p:cNvSpPr>
          <p:nvPr>
            <p:ph type="title"/>
          </p:nvPr>
        </p:nvSpPr>
        <p:spPr>
          <a:xfrm>
            <a:off x="2769576" y="136527"/>
            <a:ext cx="6646986" cy="731666"/>
          </a:xfrm>
          <a:prstGeom prst="rect">
            <a:avLst/>
          </a:prstGeom>
          <a:noFill/>
          <a:ln>
            <a:noFill/>
          </a:ln>
        </p:spPr>
        <p:txBody>
          <a:bodyPr spcFirstLastPara="1" wrap="square" lIns="91425" tIns="45700" rIns="91425" bIns="45700" anchor="b" anchorCtr="0">
            <a:noAutofit/>
          </a:bodyPr>
          <a:lstStyle/>
          <a:p>
            <a:pPr marL="0" marR="0" lvl="0" indent="0" algn="ctr" rtl="0">
              <a:lnSpc>
                <a:spcPct val="90000"/>
              </a:lnSpc>
              <a:spcBef>
                <a:spcPts val="0"/>
              </a:spcBef>
              <a:spcAft>
                <a:spcPts val="0"/>
              </a:spcAft>
              <a:buClr>
                <a:srgbClr val="7030A0"/>
              </a:buClr>
              <a:buSzPts val="3600"/>
              <a:buFont typeface="Calibri"/>
              <a:buNone/>
            </a:pPr>
            <a:r>
              <a:rPr lang="en-GB" sz="3600" b="1" i="0" u="none" strike="noStrike" cap="none">
                <a:solidFill>
                  <a:srgbClr val="7030A0"/>
                </a:solidFill>
                <a:latin typeface="Calibri"/>
                <a:ea typeface="Calibri"/>
                <a:cs typeface="Calibri"/>
                <a:sym typeface="Calibri"/>
              </a:rPr>
              <a:t>Descent Control Overview</a:t>
            </a:r>
            <a:endParaRPr sz="3600" b="1" i="0" u="none" strike="noStrike" cap="none">
              <a:solidFill>
                <a:srgbClr val="7030A0"/>
              </a:solidFill>
              <a:latin typeface="Calibri"/>
              <a:ea typeface="Calibri"/>
              <a:cs typeface="Calibri"/>
              <a:sym typeface="Calibri"/>
            </a:endParaRPr>
          </a:p>
        </p:txBody>
      </p:sp>
      <p:sp>
        <p:nvSpPr>
          <p:cNvPr id="251" name="Google Shape;251;p30"/>
          <p:cNvSpPr txBox="1">
            <a:spLocks noGrp="1"/>
          </p:cNvSpPr>
          <p:nvPr>
            <p:ph type="body" idx="1"/>
          </p:nvPr>
        </p:nvSpPr>
        <p:spPr>
          <a:xfrm>
            <a:off x="166977" y="1014976"/>
            <a:ext cx="11858043" cy="5184213"/>
          </a:xfrm>
          <a:prstGeom prst="rect">
            <a:avLst/>
          </a:prstGeom>
          <a:noFill/>
          <a:ln>
            <a:noFill/>
          </a:ln>
        </p:spPr>
        <p:txBody>
          <a:bodyPr spcFirstLastPara="1" wrap="square" lIns="91425" tIns="45700" rIns="91425" bIns="45700" anchor="t" anchorCtr="0">
            <a:noAutofit/>
          </a:bodyPr>
          <a:lstStyle/>
          <a:p>
            <a:pPr marL="228594" marR="0" lvl="0" indent="-228594" algn="l" rtl="0">
              <a:lnSpc>
                <a:spcPct val="90000"/>
              </a:lnSpc>
              <a:spcBef>
                <a:spcPts val="0"/>
              </a:spcBef>
              <a:spcAft>
                <a:spcPts val="0"/>
              </a:spcAft>
              <a:buClr>
                <a:schemeClr val="dk1"/>
              </a:buClr>
              <a:buSzPts val="2400"/>
              <a:buFont typeface="Arial"/>
              <a:buChar char="•"/>
            </a:pPr>
            <a:r>
              <a:rPr lang="en-GB" sz="2400" b="0" i="0" u="none" strike="noStrike" cap="none" dirty="0">
                <a:solidFill>
                  <a:schemeClr val="dk1"/>
                </a:solidFill>
                <a:latin typeface="Calibri"/>
                <a:ea typeface="Calibri"/>
                <a:cs typeface="Calibri"/>
                <a:sym typeface="Calibri"/>
              </a:rPr>
              <a:t>Indicate selected descent control strategy.</a:t>
            </a:r>
            <a:endParaRPr dirty="0"/>
          </a:p>
          <a:p>
            <a:pPr marL="228594" marR="0" lvl="0" indent="-228594" algn="l" rtl="0">
              <a:lnSpc>
                <a:spcPct val="90000"/>
              </a:lnSpc>
              <a:spcBef>
                <a:spcPts val="1000"/>
              </a:spcBef>
              <a:spcAft>
                <a:spcPts val="0"/>
              </a:spcAft>
              <a:buClr>
                <a:schemeClr val="dk1"/>
              </a:buClr>
              <a:buSzPts val="2400"/>
              <a:buFont typeface="Arial"/>
              <a:buChar char="•"/>
            </a:pPr>
            <a:r>
              <a:rPr lang="en-GB" sz="2400" b="0" i="0" u="none" strike="noStrike" cap="none" dirty="0">
                <a:solidFill>
                  <a:schemeClr val="dk1"/>
                </a:solidFill>
                <a:latin typeface="Calibri"/>
                <a:ea typeface="Calibri"/>
                <a:cs typeface="Calibri"/>
                <a:sym typeface="Calibri"/>
              </a:rPr>
              <a:t>Should include:</a:t>
            </a:r>
            <a:endParaRPr dirty="0"/>
          </a:p>
          <a:p>
            <a:pPr marL="685783" marR="0" lvl="1" indent="-228594" algn="l" rtl="0">
              <a:lnSpc>
                <a:spcPct val="90000"/>
              </a:lnSpc>
              <a:spcBef>
                <a:spcPts val="500"/>
              </a:spcBef>
              <a:spcAft>
                <a:spcPts val="0"/>
              </a:spcAft>
              <a:buClr>
                <a:schemeClr val="dk1"/>
              </a:buClr>
              <a:buSzPts val="2000"/>
              <a:buFont typeface="Arial"/>
              <a:buChar char="•"/>
            </a:pPr>
            <a:r>
              <a:rPr lang="en-GB" sz="2000" b="0" i="0" u="none" strike="noStrike" cap="none" dirty="0">
                <a:solidFill>
                  <a:schemeClr val="dk1"/>
                </a:solidFill>
                <a:latin typeface="Calibri"/>
                <a:ea typeface="Calibri"/>
                <a:cs typeface="Calibri"/>
                <a:sym typeface="Calibri"/>
              </a:rPr>
              <a:t>Table of components and/or CAD drawings of components with clear annotations</a:t>
            </a:r>
            <a:endParaRPr dirty="0"/>
          </a:p>
          <a:p>
            <a:pPr marL="685783" marR="0" lvl="1" indent="-228594" algn="l" rtl="0">
              <a:lnSpc>
                <a:spcPct val="90000"/>
              </a:lnSpc>
              <a:spcBef>
                <a:spcPts val="500"/>
              </a:spcBef>
              <a:spcAft>
                <a:spcPts val="0"/>
              </a:spcAft>
              <a:buClr>
                <a:schemeClr val="dk1"/>
              </a:buClr>
              <a:buSzPts val="2000"/>
              <a:buFont typeface="Arial"/>
              <a:buChar char="•"/>
            </a:pPr>
            <a:r>
              <a:rPr lang="en-GB" sz="2000" b="0" i="0" u="none" strike="noStrike" cap="none" dirty="0">
                <a:solidFill>
                  <a:schemeClr val="dk1"/>
                </a:solidFill>
                <a:latin typeface="Calibri"/>
                <a:ea typeface="Calibri"/>
                <a:cs typeface="Calibri"/>
                <a:sym typeface="Calibri"/>
              </a:rPr>
              <a:t>Configurations for all stages of mission operation and/or with respect to altitude – pre-launch, launch, operation, post-operation etc.</a:t>
            </a:r>
            <a:endParaRPr dirty="0"/>
          </a:p>
          <a:p>
            <a:pPr marL="685783" marR="0" lvl="1" indent="-228594" algn="l" rtl="0">
              <a:lnSpc>
                <a:spcPct val="90000"/>
              </a:lnSpc>
              <a:spcBef>
                <a:spcPts val="500"/>
              </a:spcBef>
              <a:spcAft>
                <a:spcPts val="0"/>
              </a:spcAft>
              <a:buClr>
                <a:schemeClr val="dk1"/>
              </a:buClr>
              <a:buSzPts val="2000"/>
              <a:buFont typeface="Arial"/>
              <a:buChar char="•"/>
            </a:pPr>
            <a:r>
              <a:rPr lang="en-GB" sz="2000" b="0" i="0" u="none" strike="noStrike" cap="none" dirty="0">
                <a:solidFill>
                  <a:schemeClr val="dk1"/>
                </a:solidFill>
                <a:latin typeface="Calibri"/>
                <a:ea typeface="Calibri"/>
                <a:cs typeface="Calibri"/>
                <a:sym typeface="Calibri"/>
              </a:rPr>
              <a:t>Key component sizing's</a:t>
            </a:r>
          </a:p>
          <a:p>
            <a:pPr marL="228594" lvl="0" indent="-228594">
              <a:spcBef>
                <a:spcPts val="0"/>
              </a:spcBef>
            </a:pPr>
            <a:endParaRPr lang="en-GB" dirty="0">
              <a:solidFill>
                <a:srgbClr val="FF0000"/>
              </a:solidFill>
            </a:endParaRPr>
          </a:p>
          <a:p>
            <a:pPr marL="228594" lvl="0" indent="-228594">
              <a:spcBef>
                <a:spcPts val="0"/>
              </a:spcBef>
            </a:pPr>
            <a:r>
              <a:rPr lang="en-GB" dirty="0">
                <a:solidFill>
                  <a:srgbClr val="FF0000"/>
                </a:solidFill>
              </a:rPr>
              <a:t>THREE SLIDES MAXIMUM.</a:t>
            </a:r>
          </a:p>
          <a:p>
            <a:pPr marL="685783" marR="0" lvl="1" indent="-228594" algn="l" rtl="0">
              <a:lnSpc>
                <a:spcPct val="90000"/>
              </a:lnSpc>
              <a:spcBef>
                <a:spcPts val="500"/>
              </a:spcBef>
              <a:spcAft>
                <a:spcPts val="0"/>
              </a:spcAft>
              <a:buClr>
                <a:schemeClr val="dk1"/>
              </a:buClr>
              <a:buSzPts val="2000"/>
              <a:buFont typeface="Arial"/>
              <a:buChar char="•"/>
            </a:pPr>
            <a:endParaRPr sz="2000" b="0" i="0" u="none" strike="noStrike" cap="none" dirty="0">
              <a:solidFill>
                <a:schemeClr val="dk1"/>
              </a:solidFill>
              <a:latin typeface="Calibri"/>
              <a:ea typeface="Calibri"/>
              <a:cs typeface="Calibri"/>
              <a:sym typeface="Calibri"/>
            </a:endParaRPr>
          </a:p>
        </p:txBody>
      </p:sp>
      <p:sp>
        <p:nvSpPr>
          <p:cNvPr id="252" name="Google Shape;252;p30"/>
          <p:cNvSpPr txBox="1">
            <a:spLocks noGrp="1"/>
          </p:cNvSpPr>
          <p:nvPr>
            <p:ph type="ftr" idx="11"/>
          </p:nvPr>
        </p:nvSpPr>
        <p:spPr>
          <a:xfrm>
            <a:off x="4038597" y="6356350"/>
            <a:ext cx="4114800" cy="365125"/>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GB" sz="1200" b="0" i="0" u="none" strike="noStrike" cap="none" dirty="0">
                <a:solidFill>
                  <a:srgbClr val="888888"/>
                </a:solidFill>
                <a:latin typeface="Calibri"/>
                <a:ea typeface="Calibri"/>
                <a:cs typeface="Calibri"/>
                <a:sym typeface="Calibri"/>
              </a:rPr>
              <a:t>CanSat Competition UK Design Review 2019/20</a:t>
            </a:r>
            <a:endParaRPr dirty="0"/>
          </a:p>
        </p:txBody>
      </p:sp>
      <p:sp>
        <p:nvSpPr>
          <p:cNvPr id="253" name="Google Shape;253;p30"/>
          <p:cNvSpPr txBox="1">
            <a:spLocks noGrp="1"/>
          </p:cNvSpPr>
          <p:nvPr>
            <p:ph type="sldNum" idx="12"/>
          </p:nvPr>
        </p:nvSpPr>
        <p:spPr>
          <a:xfrm>
            <a:off x="9281821" y="6356351"/>
            <a:ext cx="27432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GB" sz="1200" b="0" i="0" u="none" strike="noStrike" cap="none">
                <a:solidFill>
                  <a:srgbClr val="888888"/>
                </a:solidFill>
                <a:latin typeface="Calibri"/>
                <a:ea typeface="Calibri"/>
                <a:cs typeface="Calibri"/>
                <a:sym typeface="Calibri"/>
              </a:rPr>
              <a:t>24</a:t>
            </a:fld>
            <a:endParaRPr sz="1200" b="0" i="0" u="none" strike="noStrike" cap="none">
              <a:solidFill>
                <a:srgbClr val="888888"/>
              </a:solidFill>
              <a:latin typeface="Calibri"/>
              <a:ea typeface="Calibri"/>
              <a:cs typeface="Calibri"/>
              <a:sym typeface="Calibri"/>
            </a:endParaRPr>
          </a:p>
        </p:txBody>
      </p:sp>
      <p:pic>
        <p:nvPicPr>
          <p:cNvPr id="2" name="Slide 18">
            <a:hlinkClick r:id="" action="ppaction://media"/>
            <a:extLst>
              <a:ext uri="{FF2B5EF4-FFF2-40B4-BE49-F238E27FC236}">
                <a16:creationId xmlns:a16="http://schemas.microsoft.com/office/drawing/2014/main" id="{A477888D-D184-4A59-ADAE-4C74BC5F9A7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66977" y="6315075"/>
            <a:ext cx="406400" cy="4064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22951"/>
    </mc:Choice>
    <mc:Fallback xmlns="">
      <p:transition spd="slow" advTm="2295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295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p31"/>
          <p:cNvSpPr txBox="1">
            <a:spLocks noGrp="1"/>
          </p:cNvSpPr>
          <p:nvPr>
            <p:ph type="title"/>
          </p:nvPr>
        </p:nvSpPr>
        <p:spPr>
          <a:xfrm>
            <a:off x="2769576" y="136527"/>
            <a:ext cx="6646986" cy="731666"/>
          </a:xfrm>
          <a:prstGeom prst="rect">
            <a:avLst/>
          </a:prstGeom>
          <a:noFill/>
          <a:ln>
            <a:noFill/>
          </a:ln>
        </p:spPr>
        <p:txBody>
          <a:bodyPr spcFirstLastPara="1" wrap="square" lIns="91425" tIns="45700" rIns="91425" bIns="45700" anchor="b" anchorCtr="0">
            <a:noAutofit/>
          </a:bodyPr>
          <a:lstStyle/>
          <a:p>
            <a:pPr marL="0" marR="0" lvl="0" indent="0" algn="ctr" rtl="0">
              <a:lnSpc>
                <a:spcPct val="90000"/>
              </a:lnSpc>
              <a:spcBef>
                <a:spcPts val="0"/>
              </a:spcBef>
              <a:spcAft>
                <a:spcPts val="0"/>
              </a:spcAft>
              <a:buClr>
                <a:srgbClr val="7030A0"/>
              </a:buClr>
              <a:buSzPts val="3600"/>
              <a:buFont typeface="Calibri"/>
              <a:buNone/>
            </a:pPr>
            <a:r>
              <a:rPr lang="en-GB" sz="3600" b="1" i="0" u="none" strike="noStrike" cap="none">
                <a:solidFill>
                  <a:srgbClr val="7030A0"/>
                </a:solidFill>
                <a:latin typeface="Calibri"/>
                <a:ea typeface="Calibri"/>
                <a:cs typeface="Calibri"/>
                <a:sym typeface="Calibri"/>
              </a:rPr>
              <a:t>I&amp;T Overview</a:t>
            </a:r>
            <a:endParaRPr sz="3600" b="1" i="0" u="none" strike="noStrike" cap="none">
              <a:solidFill>
                <a:srgbClr val="7030A0"/>
              </a:solidFill>
              <a:latin typeface="Calibri"/>
              <a:ea typeface="Calibri"/>
              <a:cs typeface="Calibri"/>
              <a:sym typeface="Calibri"/>
            </a:endParaRPr>
          </a:p>
        </p:txBody>
      </p:sp>
      <p:sp>
        <p:nvSpPr>
          <p:cNvPr id="259" name="Google Shape;259;p31"/>
          <p:cNvSpPr txBox="1">
            <a:spLocks noGrp="1"/>
          </p:cNvSpPr>
          <p:nvPr>
            <p:ph type="body" idx="1"/>
          </p:nvPr>
        </p:nvSpPr>
        <p:spPr>
          <a:xfrm>
            <a:off x="166977" y="1014976"/>
            <a:ext cx="11858043" cy="5184213"/>
          </a:xfrm>
          <a:prstGeom prst="rect">
            <a:avLst/>
          </a:prstGeom>
          <a:noFill/>
          <a:ln>
            <a:noFill/>
          </a:ln>
        </p:spPr>
        <p:txBody>
          <a:bodyPr spcFirstLastPara="1" wrap="square" lIns="91425" tIns="45700" rIns="91425" bIns="45700" anchor="t" anchorCtr="0">
            <a:noAutofit/>
          </a:bodyPr>
          <a:lstStyle/>
          <a:p>
            <a:pPr marL="228594" marR="0" lvl="0" indent="-228594" algn="l" rtl="0">
              <a:lnSpc>
                <a:spcPct val="90000"/>
              </a:lnSpc>
              <a:spcBef>
                <a:spcPts val="1000"/>
              </a:spcBef>
              <a:spcAft>
                <a:spcPts val="0"/>
              </a:spcAft>
              <a:buClr>
                <a:schemeClr val="dk1"/>
              </a:buClr>
              <a:buSzPts val="2400"/>
              <a:buFont typeface="Arial"/>
              <a:buChar char="•"/>
            </a:pPr>
            <a:r>
              <a:rPr lang="en-GB" sz="2400" b="0" i="0" u="none" strike="noStrike" cap="none" dirty="0">
                <a:solidFill>
                  <a:schemeClr val="dk1"/>
                </a:solidFill>
                <a:latin typeface="Calibri"/>
                <a:ea typeface="Calibri"/>
                <a:cs typeface="Calibri"/>
                <a:sym typeface="Calibri"/>
              </a:rPr>
              <a:t>Briefly discuss the testing plans for:</a:t>
            </a:r>
            <a:endParaRPr dirty="0"/>
          </a:p>
          <a:p>
            <a:pPr marL="685783" marR="0" lvl="1" indent="-228594" algn="l" rtl="0">
              <a:lnSpc>
                <a:spcPct val="90000"/>
              </a:lnSpc>
              <a:spcBef>
                <a:spcPts val="500"/>
              </a:spcBef>
              <a:spcAft>
                <a:spcPts val="0"/>
              </a:spcAft>
              <a:buClr>
                <a:schemeClr val="dk1"/>
              </a:buClr>
              <a:buSzPts val="2000"/>
              <a:buFont typeface="Arial"/>
              <a:buChar char="•"/>
            </a:pPr>
            <a:r>
              <a:rPr lang="en-GB" sz="2000" b="0" i="0" u="none" strike="noStrike" cap="none" dirty="0">
                <a:solidFill>
                  <a:schemeClr val="dk1"/>
                </a:solidFill>
                <a:latin typeface="Calibri"/>
                <a:ea typeface="Calibri"/>
                <a:cs typeface="Calibri"/>
                <a:sym typeface="Calibri"/>
              </a:rPr>
              <a:t>Component testing</a:t>
            </a:r>
            <a:endParaRPr dirty="0"/>
          </a:p>
          <a:p>
            <a:pPr marL="685783" marR="0" lvl="1" indent="-228594" algn="l" rtl="0">
              <a:lnSpc>
                <a:spcPct val="90000"/>
              </a:lnSpc>
              <a:spcBef>
                <a:spcPts val="500"/>
              </a:spcBef>
              <a:spcAft>
                <a:spcPts val="0"/>
              </a:spcAft>
              <a:buClr>
                <a:schemeClr val="dk1"/>
              </a:buClr>
              <a:buSzPts val="2000"/>
              <a:buFont typeface="Arial"/>
              <a:buChar char="•"/>
            </a:pPr>
            <a:r>
              <a:rPr lang="en-GB" sz="2000" b="0" i="0" u="none" strike="noStrike" cap="none" dirty="0">
                <a:solidFill>
                  <a:schemeClr val="dk1"/>
                </a:solidFill>
                <a:latin typeface="Calibri"/>
                <a:ea typeface="Calibri"/>
                <a:cs typeface="Calibri"/>
                <a:sym typeface="Calibri"/>
              </a:rPr>
              <a:t>Subsystem testing</a:t>
            </a:r>
            <a:endParaRPr dirty="0"/>
          </a:p>
          <a:p>
            <a:pPr marL="685783" marR="0" lvl="1" indent="-228594" algn="l" rtl="0">
              <a:lnSpc>
                <a:spcPct val="90000"/>
              </a:lnSpc>
              <a:spcBef>
                <a:spcPts val="500"/>
              </a:spcBef>
              <a:spcAft>
                <a:spcPts val="0"/>
              </a:spcAft>
              <a:buClr>
                <a:schemeClr val="dk1"/>
              </a:buClr>
              <a:buSzPts val="2000"/>
              <a:buFont typeface="Arial"/>
              <a:buChar char="•"/>
            </a:pPr>
            <a:r>
              <a:rPr lang="en-GB" sz="2000" b="0" i="0" u="none" strike="noStrike" cap="none" dirty="0">
                <a:solidFill>
                  <a:schemeClr val="dk1"/>
                </a:solidFill>
                <a:latin typeface="Calibri"/>
                <a:ea typeface="Calibri"/>
                <a:cs typeface="Calibri"/>
                <a:sym typeface="Calibri"/>
              </a:rPr>
              <a:t>System testing</a:t>
            </a:r>
            <a:endParaRPr dirty="0"/>
          </a:p>
          <a:p>
            <a:pPr marL="228594" marR="0" lvl="0" indent="-228594" algn="l" rtl="0">
              <a:lnSpc>
                <a:spcPct val="90000"/>
              </a:lnSpc>
              <a:spcBef>
                <a:spcPts val="1000"/>
              </a:spcBef>
              <a:spcAft>
                <a:spcPts val="0"/>
              </a:spcAft>
              <a:buClr>
                <a:schemeClr val="dk1"/>
              </a:buClr>
              <a:buSzPts val="2400"/>
              <a:buFont typeface="Arial"/>
              <a:buChar char="•"/>
            </a:pPr>
            <a:r>
              <a:rPr lang="en-GB" sz="2400" b="0" i="0" u="none" strike="noStrike" cap="none" dirty="0">
                <a:solidFill>
                  <a:schemeClr val="dk1"/>
                </a:solidFill>
                <a:latin typeface="Calibri"/>
                <a:ea typeface="Calibri"/>
                <a:cs typeface="Calibri"/>
                <a:sym typeface="Calibri"/>
              </a:rPr>
              <a:t>This should cover how the tests will transition from one another.</a:t>
            </a:r>
            <a:endParaRPr dirty="0"/>
          </a:p>
          <a:p>
            <a:pPr marL="228594" marR="0" lvl="0" indent="-228594" algn="l" rtl="0">
              <a:lnSpc>
                <a:spcPct val="90000"/>
              </a:lnSpc>
              <a:spcBef>
                <a:spcPts val="1000"/>
              </a:spcBef>
              <a:spcAft>
                <a:spcPts val="0"/>
              </a:spcAft>
              <a:buClr>
                <a:schemeClr val="dk1"/>
              </a:buClr>
              <a:buSzPts val="2400"/>
              <a:buFont typeface="Arial"/>
              <a:buChar char="•"/>
            </a:pPr>
            <a:r>
              <a:rPr lang="en-GB" sz="2400" b="0" i="0" u="none" strike="noStrike" cap="none" dirty="0">
                <a:solidFill>
                  <a:schemeClr val="dk1"/>
                </a:solidFill>
                <a:latin typeface="Calibri"/>
                <a:ea typeface="Calibri"/>
                <a:cs typeface="Calibri"/>
                <a:sym typeface="Calibri"/>
              </a:rPr>
              <a:t>Testing should be completed in the order observed above.</a:t>
            </a:r>
            <a:endParaRPr dirty="0"/>
          </a:p>
          <a:p>
            <a:pPr marL="228594" marR="0" lvl="0" indent="-228594" algn="l" rtl="0">
              <a:lnSpc>
                <a:spcPct val="90000"/>
              </a:lnSpc>
              <a:spcBef>
                <a:spcPts val="1000"/>
              </a:spcBef>
              <a:spcAft>
                <a:spcPts val="0"/>
              </a:spcAft>
              <a:buClr>
                <a:schemeClr val="dk1"/>
              </a:buClr>
              <a:buSzPts val="2400"/>
              <a:buFont typeface="Arial"/>
              <a:buChar char="•"/>
            </a:pPr>
            <a:r>
              <a:rPr lang="en-GB" sz="2400" b="0" i="0" u="none" strike="noStrike" cap="none" dirty="0">
                <a:solidFill>
                  <a:schemeClr val="dk1"/>
                </a:solidFill>
                <a:latin typeface="Calibri"/>
                <a:ea typeface="Calibri"/>
                <a:cs typeface="Calibri"/>
                <a:sym typeface="Calibri"/>
              </a:rPr>
              <a:t>Identify key areas for failure and how they can be mitigated to reduce further problems in the future.</a:t>
            </a:r>
            <a:endParaRPr dirty="0"/>
          </a:p>
          <a:p>
            <a:pPr marL="228594" lvl="0" indent="-228594">
              <a:spcBef>
                <a:spcPts val="0"/>
              </a:spcBef>
            </a:pPr>
            <a:endParaRPr lang="en-GB" dirty="0">
              <a:solidFill>
                <a:srgbClr val="FF0000"/>
              </a:solidFill>
            </a:endParaRPr>
          </a:p>
          <a:p>
            <a:pPr marL="228594" lvl="0" indent="-228594">
              <a:spcBef>
                <a:spcPts val="0"/>
              </a:spcBef>
            </a:pPr>
            <a:r>
              <a:rPr lang="en-GB" dirty="0">
                <a:solidFill>
                  <a:srgbClr val="FF0000"/>
                </a:solidFill>
              </a:rPr>
              <a:t>TWO SLIDES MAXIMUM.</a:t>
            </a:r>
          </a:p>
          <a:p>
            <a:pPr marL="228594" marR="0" lvl="0" indent="-76193" algn="l" rtl="0">
              <a:lnSpc>
                <a:spcPct val="90000"/>
              </a:lnSpc>
              <a:spcBef>
                <a:spcPts val="1000"/>
              </a:spcBef>
              <a:spcAft>
                <a:spcPts val="0"/>
              </a:spcAft>
              <a:buClr>
                <a:schemeClr val="dk1"/>
              </a:buClr>
              <a:buSzPts val="2400"/>
              <a:buFont typeface="Arial"/>
              <a:buNone/>
            </a:pPr>
            <a:endParaRPr sz="2400" b="0" i="0" u="none" strike="noStrike" cap="none" dirty="0">
              <a:solidFill>
                <a:schemeClr val="dk1"/>
              </a:solidFill>
              <a:latin typeface="Calibri"/>
              <a:ea typeface="Calibri"/>
              <a:cs typeface="Calibri"/>
              <a:sym typeface="Calibri"/>
            </a:endParaRPr>
          </a:p>
        </p:txBody>
      </p:sp>
      <p:sp>
        <p:nvSpPr>
          <p:cNvPr id="260" name="Google Shape;260;p31"/>
          <p:cNvSpPr txBox="1">
            <a:spLocks noGrp="1"/>
          </p:cNvSpPr>
          <p:nvPr>
            <p:ph type="ftr" idx="11"/>
          </p:nvPr>
        </p:nvSpPr>
        <p:spPr>
          <a:xfrm>
            <a:off x="4038597" y="6356350"/>
            <a:ext cx="4114800" cy="365125"/>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GB" sz="1200" b="0" i="0" u="none" strike="noStrike" cap="none" dirty="0">
                <a:solidFill>
                  <a:srgbClr val="888888"/>
                </a:solidFill>
                <a:latin typeface="Calibri"/>
                <a:ea typeface="Calibri"/>
                <a:cs typeface="Calibri"/>
                <a:sym typeface="Calibri"/>
              </a:rPr>
              <a:t>CanSat Competition UK Design Review 2019/20</a:t>
            </a:r>
            <a:endParaRPr dirty="0"/>
          </a:p>
        </p:txBody>
      </p:sp>
      <p:sp>
        <p:nvSpPr>
          <p:cNvPr id="261" name="Google Shape;261;p31"/>
          <p:cNvSpPr txBox="1">
            <a:spLocks noGrp="1"/>
          </p:cNvSpPr>
          <p:nvPr>
            <p:ph type="sldNum" idx="12"/>
          </p:nvPr>
        </p:nvSpPr>
        <p:spPr>
          <a:xfrm>
            <a:off x="9281821" y="6356351"/>
            <a:ext cx="27432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GB" sz="1200" b="0" i="0" u="none" strike="noStrike" cap="none">
                <a:solidFill>
                  <a:srgbClr val="888888"/>
                </a:solidFill>
                <a:latin typeface="Calibri"/>
                <a:ea typeface="Calibri"/>
                <a:cs typeface="Calibri"/>
                <a:sym typeface="Calibri"/>
              </a:rPr>
              <a:t>25</a:t>
            </a:fld>
            <a:endParaRPr sz="1200" b="0" i="0" u="none" strike="noStrike" cap="none">
              <a:solidFill>
                <a:srgbClr val="888888"/>
              </a:solidFill>
              <a:latin typeface="Calibri"/>
              <a:ea typeface="Calibri"/>
              <a:cs typeface="Calibri"/>
              <a:sym typeface="Calibri"/>
            </a:endParaRPr>
          </a:p>
        </p:txBody>
      </p:sp>
      <p:pic>
        <p:nvPicPr>
          <p:cNvPr id="2" name="Slide 19">
            <a:hlinkClick r:id="" action="ppaction://media"/>
            <a:extLst>
              <a:ext uri="{FF2B5EF4-FFF2-40B4-BE49-F238E27FC236}">
                <a16:creationId xmlns:a16="http://schemas.microsoft.com/office/drawing/2014/main" id="{6B974429-F1D8-4230-8B2A-E9B6C0A1304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66977" y="6335712"/>
            <a:ext cx="406400" cy="4064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20443"/>
    </mc:Choice>
    <mc:Fallback xmlns="">
      <p:transition spd="slow" advTm="2044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044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6" name="Google Shape;266;p32"/>
          <p:cNvSpPr txBox="1">
            <a:spLocks noGrp="1"/>
          </p:cNvSpPr>
          <p:nvPr>
            <p:ph type="title"/>
          </p:nvPr>
        </p:nvSpPr>
        <p:spPr>
          <a:xfrm>
            <a:off x="2769576" y="136527"/>
            <a:ext cx="6646986" cy="731666"/>
          </a:xfrm>
          <a:prstGeom prst="rect">
            <a:avLst/>
          </a:prstGeom>
          <a:noFill/>
          <a:ln>
            <a:noFill/>
          </a:ln>
        </p:spPr>
        <p:txBody>
          <a:bodyPr spcFirstLastPara="1" wrap="square" lIns="91425" tIns="45700" rIns="91425" bIns="45700" anchor="b" anchorCtr="0">
            <a:noAutofit/>
          </a:bodyPr>
          <a:lstStyle/>
          <a:p>
            <a:pPr marL="0" marR="0" lvl="0" indent="0" algn="ctr" rtl="0">
              <a:lnSpc>
                <a:spcPct val="90000"/>
              </a:lnSpc>
              <a:spcBef>
                <a:spcPts val="0"/>
              </a:spcBef>
              <a:spcAft>
                <a:spcPts val="0"/>
              </a:spcAft>
              <a:buClr>
                <a:srgbClr val="7030A0"/>
              </a:buClr>
              <a:buSzPts val="3600"/>
              <a:buFont typeface="Calibri"/>
              <a:buNone/>
            </a:pPr>
            <a:r>
              <a:rPr lang="en-GB" sz="3600" b="1" i="0" u="none" strike="noStrike" cap="none">
                <a:solidFill>
                  <a:srgbClr val="7030A0"/>
                </a:solidFill>
                <a:latin typeface="Calibri"/>
                <a:ea typeface="Calibri"/>
                <a:cs typeface="Calibri"/>
                <a:sym typeface="Calibri"/>
              </a:rPr>
              <a:t>Mass Budget</a:t>
            </a:r>
            <a:endParaRPr sz="3600" b="1" i="0" u="none" strike="noStrike" cap="none">
              <a:solidFill>
                <a:srgbClr val="7030A0"/>
              </a:solidFill>
              <a:latin typeface="Calibri"/>
              <a:ea typeface="Calibri"/>
              <a:cs typeface="Calibri"/>
              <a:sym typeface="Calibri"/>
            </a:endParaRPr>
          </a:p>
        </p:txBody>
      </p:sp>
      <p:sp>
        <p:nvSpPr>
          <p:cNvPr id="267" name="Google Shape;267;p32"/>
          <p:cNvSpPr txBox="1">
            <a:spLocks noGrp="1"/>
          </p:cNvSpPr>
          <p:nvPr>
            <p:ph type="body" idx="1"/>
          </p:nvPr>
        </p:nvSpPr>
        <p:spPr>
          <a:xfrm>
            <a:off x="166977" y="1014976"/>
            <a:ext cx="11858043" cy="5184213"/>
          </a:xfrm>
          <a:prstGeom prst="rect">
            <a:avLst/>
          </a:prstGeom>
          <a:noFill/>
          <a:ln>
            <a:noFill/>
          </a:ln>
        </p:spPr>
        <p:txBody>
          <a:bodyPr spcFirstLastPara="1" wrap="square" lIns="91425" tIns="45700" rIns="91425" bIns="45700" anchor="t" anchorCtr="0">
            <a:noAutofit/>
          </a:bodyPr>
          <a:lstStyle/>
          <a:p>
            <a:pPr marL="228594" marR="0" lvl="0" indent="-228594" algn="l" rtl="0">
              <a:lnSpc>
                <a:spcPct val="80000"/>
              </a:lnSpc>
              <a:spcBef>
                <a:spcPts val="0"/>
              </a:spcBef>
              <a:spcAft>
                <a:spcPts val="0"/>
              </a:spcAft>
              <a:buClr>
                <a:schemeClr val="dk1"/>
              </a:buClr>
              <a:buSzPts val="2400"/>
              <a:buFont typeface="Arial"/>
              <a:buChar char="•"/>
            </a:pPr>
            <a:r>
              <a:rPr lang="en-GB" sz="2400" b="0" i="0" u="none" strike="noStrike" cap="none" dirty="0">
                <a:solidFill>
                  <a:schemeClr val="dk1"/>
                </a:solidFill>
                <a:latin typeface="Calibri"/>
                <a:ea typeface="Calibri"/>
                <a:cs typeface="Calibri"/>
                <a:sym typeface="Calibri"/>
              </a:rPr>
              <a:t>The mass budget should be tabulated in a clear and concise manner.</a:t>
            </a:r>
            <a:endParaRPr dirty="0"/>
          </a:p>
          <a:p>
            <a:pPr marL="228594" marR="0" lvl="0" indent="-228594" algn="l" rtl="0">
              <a:lnSpc>
                <a:spcPct val="80000"/>
              </a:lnSpc>
              <a:spcBef>
                <a:spcPts val="1000"/>
              </a:spcBef>
              <a:spcAft>
                <a:spcPts val="0"/>
              </a:spcAft>
              <a:buClr>
                <a:schemeClr val="dk1"/>
              </a:buClr>
              <a:buSzPts val="2400"/>
              <a:buFont typeface="Arial"/>
              <a:buChar char="•"/>
            </a:pPr>
            <a:r>
              <a:rPr lang="en-GB" sz="2400" b="0" i="0" u="none" strike="noStrike" cap="none" dirty="0">
                <a:solidFill>
                  <a:schemeClr val="dk1"/>
                </a:solidFill>
                <a:latin typeface="Calibri"/>
                <a:ea typeface="Calibri"/>
                <a:cs typeface="Calibri"/>
                <a:sym typeface="Calibri"/>
              </a:rPr>
              <a:t>The mass budget consists of:</a:t>
            </a:r>
            <a:endParaRPr dirty="0"/>
          </a:p>
          <a:p>
            <a:pPr marL="685783" marR="0" lvl="1" indent="-228594" algn="l" rtl="0">
              <a:lnSpc>
                <a:spcPct val="80000"/>
              </a:lnSpc>
              <a:spcBef>
                <a:spcPts val="500"/>
              </a:spcBef>
              <a:spcAft>
                <a:spcPts val="0"/>
              </a:spcAft>
              <a:buClr>
                <a:schemeClr val="dk1"/>
              </a:buClr>
              <a:buSzPts val="2000"/>
              <a:buFont typeface="Arial"/>
              <a:buChar char="•"/>
            </a:pPr>
            <a:r>
              <a:rPr lang="en-GB" sz="2000" b="0" i="0" u="none" strike="noStrike" cap="none" dirty="0">
                <a:solidFill>
                  <a:schemeClr val="dk1"/>
                </a:solidFill>
                <a:latin typeface="Calibri"/>
                <a:ea typeface="Calibri"/>
                <a:cs typeface="Calibri"/>
                <a:sym typeface="Calibri"/>
              </a:rPr>
              <a:t>Mass of all components</a:t>
            </a:r>
            <a:endParaRPr dirty="0"/>
          </a:p>
          <a:p>
            <a:pPr marL="685783" marR="0" lvl="1" indent="-228594" algn="l" rtl="0">
              <a:lnSpc>
                <a:spcPct val="80000"/>
              </a:lnSpc>
              <a:spcBef>
                <a:spcPts val="500"/>
              </a:spcBef>
              <a:spcAft>
                <a:spcPts val="0"/>
              </a:spcAft>
              <a:buClr>
                <a:schemeClr val="dk1"/>
              </a:buClr>
              <a:buSzPts val="2000"/>
              <a:buFont typeface="Arial"/>
              <a:buChar char="•"/>
            </a:pPr>
            <a:r>
              <a:rPr lang="en-GB" sz="2000" b="0" i="0" u="none" strike="noStrike" cap="none" dirty="0">
                <a:solidFill>
                  <a:schemeClr val="dk1"/>
                </a:solidFill>
                <a:latin typeface="Calibri"/>
                <a:ea typeface="Calibri"/>
                <a:cs typeface="Calibri"/>
                <a:sym typeface="Calibri"/>
              </a:rPr>
              <a:t>Mass of all structural elements</a:t>
            </a:r>
            <a:endParaRPr dirty="0"/>
          </a:p>
          <a:p>
            <a:pPr marL="685783" marR="0" lvl="1" indent="-228594" algn="l" rtl="0">
              <a:lnSpc>
                <a:spcPct val="80000"/>
              </a:lnSpc>
              <a:spcBef>
                <a:spcPts val="500"/>
              </a:spcBef>
              <a:spcAft>
                <a:spcPts val="0"/>
              </a:spcAft>
              <a:buClr>
                <a:schemeClr val="dk1"/>
              </a:buClr>
              <a:buSzPts val="2000"/>
              <a:buFont typeface="Arial"/>
              <a:buChar char="•"/>
            </a:pPr>
            <a:r>
              <a:rPr lang="en-GB" sz="2000" b="0" i="0" u="none" strike="noStrike" cap="none" dirty="0">
                <a:solidFill>
                  <a:schemeClr val="dk1"/>
                </a:solidFill>
                <a:latin typeface="Calibri"/>
                <a:ea typeface="Calibri"/>
                <a:cs typeface="Calibri"/>
                <a:sym typeface="Calibri"/>
              </a:rPr>
              <a:t>Total mass margins (margins = total allowed mass – current mass)</a:t>
            </a:r>
            <a:endParaRPr dirty="0"/>
          </a:p>
          <a:p>
            <a:pPr marL="228594" marR="0" lvl="0" indent="-228594" algn="l" rtl="0">
              <a:lnSpc>
                <a:spcPct val="80000"/>
              </a:lnSpc>
              <a:spcBef>
                <a:spcPts val="1000"/>
              </a:spcBef>
              <a:spcAft>
                <a:spcPts val="0"/>
              </a:spcAft>
              <a:buClr>
                <a:schemeClr val="dk1"/>
              </a:buClr>
              <a:buSzPts val="2400"/>
              <a:buFont typeface="Arial"/>
              <a:buChar char="•"/>
            </a:pPr>
            <a:r>
              <a:rPr lang="en-GB" sz="2400" b="0" i="0" u="none" strike="noStrike" cap="none" dirty="0">
                <a:solidFill>
                  <a:schemeClr val="dk1"/>
                </a:solidFill>
                <a:latin typeface="Calibri"/>
                <a:ea typeface="Calibri"/>
                <a:cs typeface="Calibri"/>
                <a:sym typeface="Calibri"/>
              </a:rPr>
              <a:t>The mass budget may be split into subsystems listing all relevant parts.</a:t>
            </a:r>
            <a:endParaRPr dirty="0"/>
          </a:p>
          <a:p>
            <a:pPr marL="228594" marR="0" lvl="0" indent="-228594" algn="l" rtl="0">
              <a:lnSpc>
                <a:spcPct val="80000"/>
              </a:lnSpc>
              <a:spcBef>
                <a:spcPts val="1000"/>
              </a:spcBef>
              <a:spcAft>
                <a:spcPts val="0"/>
              </a:spcAft>
              <a:buClr>
                <a:schemeClr val="dk1"/>
              </a:buClr>
              <a:buSzPts val="2400"/>
              <a:buFont typeface="Arial"/>
              <a:buChar char="•"/>
            </a:pPr>
            <a:r>
              <a:rPr lang="en-GB" sz="2400" b="0" i="0" u="none" strike="noStrike" cap="none" dirty="0">
                <a:solidFill>
                  <a:schemeClr val="dk1"/>
                </a:solidFill>
                <a:latin typeface="Calibri"/>
                <a:ea typeface="Calibri"/>
                <a:cs typeface="Calibri"/>
                <a:sym typeface="Calibri"/>
              </a:rPr>
              <a:t>Each component’s mass in the budget must be identified as a result of an estimate, a datasheet or is a measured value.</a:t>
            </a:r>
            <a:endParaRPr dirty="0"/>
          </a:p>
          <a:p>
            <a:pPr marL="228594" lvl="0" indent="-228594">
              <a:spcBef>
                <a:spcPts val="0"/>
              </a:spcBef>
            </a:pPr>
            <a:r>
              <a:rPr lang="en-GB" sz="2400" b="0" i="0" u="none" strike="noStrike" cap="none" dirty="0">
                <a:solidFill>
                  <a:schemeClr val="dk1"/>
                </a:solidFill>
                <a:latin typeface="Calibri"/>
                <a:ea typeface="Calibri"/>
                <a:cs typeface="Calibri"/>
                <a:sym typeface="Calibri"/>
              </a:rPr>
              <a:t>Provide a paragraph explaining methods to reduce/increase weight to fit the requirements accordingly.</a:t>
            </a:r>
          </a:p>
          <a:p>
            <a:pPr marL="228594" lvl="0" indent="-228594">
              <a:spcBef>
                <a:spcPts val="0"/>
              </a:spcBef>
            </a:pPr>
            <a:endParaRPr lang="en-GB" dirty="0">
              <a:solidFill>
                <a:srgbClr val="FF0000"/>
              </a:solidFill>
            </a:endParaRPr>
          </a:p>
          <a:p>
            <a:pPr marL="228594" lvl="0" indent="-228594">
              <a:spcBef>
                <a:spcPts val="0"/>
              </a:spcBef>
            </a:pPr>
            <a:r>
              <a:rPr lang="en-GB" dirty="0">
                <a:solidFill>
                  <a:srgbClr val="FF0000"/>
                </a:solidFill>
              </a:rPr>
              <a:t>THREE SLIDES MAXIMUM.</a:t>
            </a:r>
          </a:p>
          <a:p>
            <a:pPr marL="228594" marR="0" lvl="0" indent="-228594" algn="l" rtl="0">
              <a:lnSpc>
                <a:spcPct val="80000"/>
              </a:lnSpc>
              <a:spcBef>
                <a:spcPts val="1000"/>
              </a:spcBef>
              <a:spcAft>
                <a:spcPts val="0"/>
              </a:spcAft>
              <a:buClr>
                <a:schemeClr val="dk1"/>
              </a:buClr>
              <a:buSzPts val="2400"/>
              <a:buFont typeface="Arial"/>
              <a:buChar char="•"/>
            </a:pPr>
            <a:endParaRPr dirty="0"/>
          </a:p>
          <a:p>
            <a:pPr marL="228594" marR="0" lvl="0" indent="-76193" algn="l" rtl="0">
              <a:lnSpc>
                <a:spcPct val="80000"/>
              </a:lnSpc>
              <a:spcBef>
                <a:spcPts val="1000"/>
              </a:spcBef>
              <a:spcAft>
                <a:spcPts val="0"/>
              </a:spcAft>
              <a:buClr>
                <a:schemeClr val="dk1"/>
              </a:buClr>
              <a:buSzPts val="2400"/>
              <a:buFont typeface="Arial"/>
              <a:buNone/>
            </a:pPr>
            <a:endParaRPr sz="2400" b="0" i="0" u="none" strike="noStrike" cap="none" dirty="0">
              <a:solidFill>
                <a:schemeClr val="dk1"/>
              </a:solidFill>
              <a:latin typeface="Calibri"/>
              <a:ea typeface="Calibri"/>
              <a:cs typeface="Calibri"/>
              <a:sym typeface="Calibri"/>
            </a:endParaRPr>
          </a:p>
        </p:txBody>
      </p:sp>
      <p:sp>
        <p:nvSpPr>
          <p:cNvPr id="268" name="Google Shape;268;p32"/>
          <p:cNvSpPr txBox="1">
            <a:spLocks noGrp="1"/>
          </p:cNvSpPr>
          <p:nvPr>
            <p:ph type="ftr" idx="11"/>
          </p:nvPr>
        </p:nvSpPr>
        <p:spPr>
          <a:xfrm>
            <a:off x="4038597" y="6356350"/>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888888"/>
              </a:buClr>
              <a:buSzPts val="1200"/>
              <a:buFont typeface="Calibri"/>
              <a:buNone/>
            </a:pPr>
            <a:r>
              <a:rPr lang="en-GB" sz="1200" b="0" i="0" u="none" strike="noStrike" cap="none" dirty="0">
                <a:solidFill>
                  <a:srgbClr val="888888"/>
                </a:solidFill>
                <a:latin typeface="Calibri"/>
                <a:ea typeface="Calibri"/>
                <a:cs typeface="Calibri"/>
                <a:sym typeface="Calibri"/>
              </a:rPr>
              <a:t>CanSat Competition UK Design Review 2019/20</a:t>
            </a:r>
            <a:endParaRPr dirty="0"/>
          </a:p>
        </p:txBody>
      </p:sp>
      <p:sp>
        <p:nvSpPr>
          <p:cNvPr id="269" name="Google Shape;269;p32"/>
          <p:cNvSpPr txBox="1">
            <a:spLocks noGrp="1"/>
          </p:cNvSpPr>
          <p:nvPr>
            <p:ph type="sldNum" idx="12"/>
          </p:nvPr>
        </p:nvSpPr>
        <p:spPr>
          <a:xfrm>
            <a:off x="9281821" y="6356351"/>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88888"/>
              </a:buClr>
              <a:buSzPts val="1200"/>
              <a:buFont typeface="Calibri"/>
              <a:buNone/>
            </a:pPr>
            <a:fld id="{00000000-1234-1234-1234-123412341234}" type="slidenum">
              <a:rPr lang="en-GB" sz="1200" b="0" i="0" u="none" strike="noStrike" cap="none">
                <a:solidFill>
                  <a:srgbClr val="888888"/>
                </a:solidFill>
                <a:latin typeface="Calibri"/>
                <a:ea typeface="Calibri"/>
                <a:cs typeface="Calibri"/>
                <a:sym typeface="Calibri"/>
              </a:rPr>
              <a:t>26</a:t>
            </a:fld>
            <a:endParaRPr sz="1200" b="0" i="0" u="none" strike="noStrike" cap="none">
              <a:solidFill>
                <a:srgbClr val="888888"/>
              </a:solidFill>
              <a:latin typeface="Calibri"/>
              <a:ea typeface="Calibri"/>
              <a:cs typeface="Calibri"/>
              <a:sym typeface="Calibri"/>
            </a:endParaRPr>
          </a:p>
        </p:txBody>
      </p:sp>
      <p:pic>
        <p:nvPicPr>
          <p:cNvPr id="2" name="Slide 20">
            <a:hlinkClick r:id="" action="ppaction://media"/>
            <a:extLst>
              <a:ext uri="{FF2B5EF4-FFF2-40B4-BE49-F238E27FC236}">
                <a16:creationId xmlns:a16="http://schemas.microsoft.com/office/drawing/2014/main" id="{02568BC3-83C4-4031-8CFA-F9606EDA215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56467" y="6401019"/>
            <a:ext cx="406400" cy="4064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55089"/>
    </mc:Choice>
    <mc:Fallback xmlns="">
      <p:transition spd="slow" advTm="15508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5508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p33"/>
          <p:cNvSpPr txBox="1">
            <a:spLocks noGrp="1"/>
          </p:cNvSpPr>
          <p:nvPr>
            <p:ph type="title"/>
          </p:nvPr>
        </p:nvSpPr>
        <p:spPr>
          <a:xfrm>
            <a:off x="2769576" y="136527"/>
            <a:ext cx="6646986" cy="731666"/>
          </a:xfrm>
          <a:prstGeom prst="rect">
            <a:avLst/>
          </a:prstGeom>
          <a:noFill/>
          <a:ln>
            <a:noFill/>
          </a:ln>
        </p:spPr>
        <p:txBody>
          <a:bodyPr spcFirstLastPara="1" wrap="square" lIns="91425" tIns="45700" rIns="91425" bIns="45700" anchor="b" anchorCtr="0">
            <a:noAutofit/>
          </a:bodyPr>
          <a:lstStyle/>
          <a:p>
            <a:pPr marL="0" marR="0" lvl="0" indent="0" algn="ctr" rtl="0">
              <a:lnSpc>
                <a:spcPct val="90000"/>
              </a:lnSpc>
              <a:spcBef>
                <a:spcPts val="0"/>
              </a:spcBef>
              <a:spcAft>
                <a:spcPts val="0"/>
              </a:spcAft>
              <a:buClr>
                <a:srgbClr val="7030A0"/>
              </a:buClr>
              <a:buSzPts val="3600"/>
              <a:buFont typeface="Calibri"/>
              <a:buNone/>
            </a:pPr>
            <a:r>
              <a:rPr lang="en-GB" sz="3600" b="1" i="0" u="none" strike="noStrike" cap="none">
                <a:solidFill>
                  <a:srgbClr val="7030A0"/>
                </a:solidFill>
                <a:latin typeface="Calibri"/>
                <a:ea typeface="Calibri"/>
                <a:cs typeface="Calibri"/>
                <a:sym typeface="Calibri"/>
              </a:rPr>
              <a:t>Conclusions</a:t>
            </a:r>
            <a:endParaRPr sz="3600" b="1" i="0" u="none" strike="noStrike" cap="none">
              <a:solidFill>
                <a:srgbClr val="7030A0"/>
              </a:solidFill>
              <a:latin typeface="Calibri"/>
              <a:ea typeface="Calibri"/>
              <a:cs typeface="Calibri"/>
              <a:sym typeface="Calibri"/>
            </a:endParaRPr>
          </a:p>
        </p:txBody>
      </p:sp>
      <p:sp>
        <p:nvSpPr>
          <p:cNvPr id="275" name="Google Shape;275;p33"/>
          <p:cNvSpPr txBox="1">
            <a:spLocks noGrp="1"/>
          </p:cNvSpPr>
          <p:nvPr>
            <p:ph type="body" idx="1"/>
          </p:nvPr>
        </p:nvSpPr>
        <p:spPr>
          <a:xfrm>
            <a:off x="166977" y="1014976"/>
            <a:ext cx="11858043" cy="5184213"/>
          </a:xfrm>
          <a:prstGeom prst="rect">
            <a:avLst/>
          </a:prstGeom>
          <a:noFill/>
          <a:ln>
            <a:noFill/>
          </a:ln>
        </p:spPr>
        <p:txBody>
          <a:bodyPr spcFirstLastPara="1" wrap="square" lIns="91425" tIns="45700" rIns="91425" bIns="45700" anchor="t" anchorCtr="0">
            <a:noAutofit/>
          </a:bodyPr>
          <a:lstStyle/>
          <a:p>
            <a:pPr marL="228594" marR="0" lvl="0" indent="-228594" algn="l" rtl="0">
              <a:lnSpc>
                <a:spcPct val="90000"/>
              </a:lnSpc>
              <a:spcBef>
                <a:spcPts val="0"/>
              </a:spcBef>
              <a:spcAft>
                <a:spcPts val="0"/>
              </a:spcAft>
              <a:buClr>
                <a:schemeClr val="dk1"/>
              </a:buClr>
              <a:buSzPts val="2400"/>
              <a:buFont typeface="Arial"/>
              <a:buChar char="•"/>
            </a:pPr>
            <a:r>
              <a:rPr lang="en-GB" sz="2400" b="0" i="0" u="none" strike="noStrike" cap="none" dirty="0">
                <a:solidFill>
                  <a:schemeClr val="dk1"/>
                </a:solidFill>
                <a:latin typeface="Calibri"/>
                <a:ea typeface="Calibri"/>
                <a:cs typeface="Calibri"/>
                <a:sym typeface="Calibri"/>
              </a:rPr>
              <a:t>Briefly discuss what has been learnt so far.</a:t>
            </a:r>
            <a:endParaRPr dirty="0"/>
          </a:p>
          <a:p>
            <a:pPr marL="228594" marR="0" lvl="0" indent="-228594" algn="l" rtl="0">
              <a:lnSpc>
                <a:spcPct val="90000"/>
              </a:lnSpc>
              <a:spcBef>
                <a:spcPts val="1000"/>
              </a:spcBef>
              <a:spcAft>
                <a:spcPts val="0"/>
              </a:spcAft>
              <a:buClr>
                <a:schemeClr val="dk1"/>
              </a:buClr>
              <a:buSzPts val="2400"/>
              <a:buFont typeface="Arial"/>
              <a:buChar char="•"/>
            </a:pPr>
            <a:r>
              <a:rPr lang="en-GB" sz="2400" b="0" i="0" u="none" strike="noStrike" cap="none" dirty="0">
                <a:solidFill>
                  <a:schemeClr val="dk1"/>
                </a:solidFill>
                <a:latin typeface="Calibri"/>
                <a:ea typeface="Calibri"/>
                <a:cs typeface="Calibri"/>
                <a:sym typeface="Calibri"/>
              </a:rPr>
              <a:t>What will be done to reach the overall goal and have the CanSat ready for Flight Day?</a:t>
            </a:r>
            <a:endParaRPr dirty="0"/>
          </a:p>
          <a:p>
            <a:pPr marL="228594" marR="0" lvl="0" indent="-228594" algn="l" rtl="0">
              <a:lnSpc>
                <a:spcPct val="90000"/>
              </a:lnSpc>
              <a:spcBef>
                <a:spcPts val="1000"/>
              </a:spcBef>
              <a:spcAft>
                <a:spcPts val="0"/>
              </a:spcAft>
              <a:buClr>
                <a:schemeClr val="dk1"/>
              </a:buClr>
              <a:buSzPts val="2400"/>
              <a:buFont typeface="Arial"/>
              <a:buChar char="•"/>
            </a:pPr>
            <a:r>
              <a:rPr lang="en-GB" sz="2400" b="0" i="0" u="none" strike="noStrike" cap="none" dirty="0">
                <a:solidFill>
                  <a:schemeClr val="dk1"/>
                </a:solidFill>
                <a:latin typeface="Calibri"/>
                <a:ea typeface="Calibri"/>
                <a:cs typeface="Calibri"/>
                <a:sym typeface="Calibri"/>
              </a:rPr>
              <a:t>Briefly state:</a:t>
            </a:r>
            <a:endParaRPr dirty="0"/>
          </a:p>
          <a:p>
            <a:pPr marL="685783" marR="0" lvl="1" indent="-228594" algn="l" rtl="0">
              <a:lnSpc>
                <a:spcPct val="90000"/>
              </a:lnSpc>
              <a:spcBef>
                <a:spcPts val="500"/>
              </a:spcBef>
              <a:spcAft>
                <a:spcPts val="0"/>
              </a:spcAft>
              <a:buClr>
                <a:schemeClr val="dk1"/>
              </a:buClr>
              <a:buSzPts val="2000"/>
              <a:buFont typeface="Arial"/>
              <a:buChar char="•"/>
            </a:pPr>
            <a:r>
              <a:rPr lang="en-GB" sz="2000" b="0" i="0" u="none" strike="noStrike" cap="none" dirty="0">
                <a:solidFill>
                  <a:schemeClr val="dk1"/>
                </a:solidFill>
                <a:latin typeface="Calibri"/>
                <a:ea typeface="Calibri"/>
                <a:cs typeface="Calibri"/>
                <a:sym typeface="Calibri"/>
              </a:rPr>
              <a:t>Major accomplishments thus far</a:t>
            </a:r>
            <a:endParaRPr dirty="0"/>
          </a:p>
          <a:p>
            <a:pPr marL="685783" marR="0" lvl="1" indent="-228594" algn="l" rtl="0">
              <a:lnSpc>
                <a:spcPct val="90000"/>
              </a:lnSpc>
              <a:spcBef>
                <a:spcPts val="500"/>
              </a:spcBef>
              <a:spcAft>
                <a:spcPts val="0"/>
              </a:spcAft>
              <a:buClr>
                <a:schemeClr val="dk1"/>
              </a:buClr>
              <a:buSzPts val="2000"/>
              <a:buFont typeface="Arial"/>
              <a:buChar char="•"/>
            </a:pPr>
            <a:r>
              <a:rPr lang="en-GB" sz="2000" b="0" i="0" u="none" strike="noStrike" cap="none" dirty="0">
                <a:solidFill>
                  <a:schemeClr val="dk1"/>
                </a:solidFill>
                <a:latin typeface="Calibri"/>
                <a:ea typeface="Calibri"/>
                <a:cs typeface="Calibri"/>
                <a:sym typeface="Calibri"/>
              </a:rPr>
              <a:t>Major unfinished work</a:t>
            </a:r>
            <a:endParaRPr dirty="0"/>
          </a:p>
          <a:p>
            <a:pPr marL="685783" marR="0" lvl="1" indent="-228594" algn="l" rtl="0">
              <a:lnSpc>
                <a:spcPct val="90000"/>
              </a:lnSpc>
              <a:spcBef>
                <a:spcPts val="500"/>
              </a:spcBef>
              <a:spcAft>
                <a:spcPts val="0"/>
              </a:spcAft>
              <a:buClr>
                <a:schemeClr val="dk1"/>
              </a:buClr>
              <a:buSzPts val="2000"/>
              <a:buFont typeface="Arial"/>
              <a:buChar char="•"/>
            </a:pPr>
            <a:r>
              <a:rPr lang="en-GB" sz="2000" b="0" i="0" u="none" strike="noStrike" cap="none" dirty="0">
                <a:solidFill>
                  <a:schemeClr val="dk1"/>
                </a:solidFill>
                <a:latin typeface="Calibri"/>
                <a:ea typeface="Calibri"/>
                <a:cs typeface="Calibri"/>
                <a:sym typeface="Calibri"/>
              </a:rPr>
              <a:t>Justification to the next stage (e.g. funding acquired, good progress etc.)</a:t>
            </a:r>
          </a:p>
          <a:p>
            <a:pPr marL="228594" lvl="0" indent="-228594">
              <a:spcBef>
                <a:spcPts val="0"/>
              </a:spcBef>
            </a:pPr>
            <a:endParaRPr lang="en-GB" dirty="0">
              <a:solidFill>
                <a:srgbClr val="FF0000"/>
              </a:solidFill>
            </a:endParaRPr>
          </a:p>
          <a:p>
            <a:pPr marL="228594" lvl="0" indent="-228594">
              <a:spcBef>
                <a:spcPts val="0"/>
              </a:spcBef>
            </a:pPr>
            <a:r>
              <a:rPr lang="en-GB" dirty="0">
                <a:solidFill>
                  <a:srgbClr val="FF0000"/>
                </a:solidFill>
              </a:rPr>
              <a:t>ONE SLIDE MAXIMUM.</a:t>
            </a:r>
          </a:p>
          <a:p>
            <a:pPr marL="685783" marR="0" lvl="1" indent="-228594" algn="l" rtl="0">
              <a:lnSpc>
                <a:spcPct val="90000"/>
              </a:lnSpc>
              <a:spcBef>
                <a:spcPts val="500"/>
              </a:spcBef>
              <a:spcAft>
                <a:spcPts val="0"/>
              </a:spcAft>
              <a:buClr>
                <a:schemeClr val="dk1"/>
              </a:buClr>
              <a:buSzPts val="2000"/>
              <a:buFont typeface="Arial"/>
              <a:buChar char="•"/>
            </a:pPr>
            <a:endParaRPr dirty="0"/>
          </a:p>
          <a:p>
            <a:pPr marL="228594" marR="0" lvl="0" indent="-76193" algn="l" rtl="0">
              <a:lnSpc>
                <a:spcPct val="90000"/>
              </a:lnSpc>
              <a:spcBef>
                <a:spcPts val="1000"/>
              </a:spcBef>
              <a:spcAft>
                <a:spcPts val="0"/>
              </a:spcAft>
              <a:buClr>
                <a:schemeClr val="dk1"/>
              </a:buClr>
              <a:buSzPts val="2400"/>
              <a:buFont typeface="Arial"/>
              <a:buNone/>
            </a:pPr>
            <a:endParaRPr sz="2400" b="0" i="0" u="none" strike="noStrike" cap="none" dirty="0">
              <a:solidFill>
                <a:schemeClr val="dk1"/>
              </a:solidFill>
              <a:latin typeface="Calibri"/>
              <a:ea typeface="Calibri"/>
              <a:cs typeface="Calibri"/>
              <a:sym typeface="Calibri"/>
            </a:endParaRPr>
          </a:p>
        </p:txBody>
      </p:sp>
      <p:sp>
        <p:nvSpPr>
          <p:cNvPr id="276" name="Google Shape;276;p33"/>
          <p:cNvSpPr txBox="1">
            <a:spLocks noGrp="1"/>
          </p:cNvSpPr>
          <p:nvPr>
            <p:ph type="ftr" idx="11"/>
          </p:nvPr>
        </p:nvSpPr>
        <p:spPr>
          <a:xfrm>
            <a:off x="4038597" y="6356350"/>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888888"/>
              </a:buClr>
              <a:buSzPts val="1200"/>
              <a:buFont typeface="Calibri"/>
              <a:buNone/>
            </a:pPr>
            <a:r>
              <a:rPr lang="en-GB" sz="1200" b="0" i="0" u="none" strike="noStrike" cap="none" dirty="0">
                <a:solidFill>
                  <a:srgbClr val="888888"/>
                </a:solidFill>
                <a:latin typeface="Calibri"/>
                <a:ea typeface="Calibri"/>
                <a:cs typeface="Calibri"/>
                <a:sym typeface="Calibri"/>
              </a:rPr>
              <a:t>CanSat Competition UK Design Review 2019/20</a:t>
            </a:r>
            <a:endParaRPr dirty="0"/>
          </a:p>
        </p:txBody>
      </p:sp>
      <p:sp>
        <p:nvSpPr>
          <p:cNvPr id="277" name="Google Shape;277;p33"/>
          <p:cNvSpPr txBox="1">
            <a:spLocks noGrp="1"/>
          </p:cNvSpPr>
          <p:nvPr>
            <p:ph type="sldNum" idx="12"/>
          </p:nvPr>
        </p:nvSpPr>
        <p:spPr>
          <a:xfrm>
            <a:off x="9281821" y="6356351"/>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88888"/>
              </a:buClr>
              <a:buSzPts val="1200"/>
              <a:buFont typeface="Calibri"/>
              <a:buNone/>
            </a:pPr>
            <a:fld id="{00000000-1234-1234-1234-123412341234}" type="slidenum">
              <a:rPr lang="en-GB" sz="1200" b="0" i="0" u="none" strike="noStrike" cap="none">
                <a:solidFill>
                  <a:srgbClr val="888888"/>
                </a:solidFill>
                <a:latin typeface="Calibri"/>
                <a:ea typeface="Calibri"/>
                <a:cs typeface="Calibri"/>
                <a:sym typeface="Calibri"/>
              </a:rPr>
              <a:t>27</a:t>
            </a:fld>
            <a:endParaRPr sz="1200" b="0" i="0" u="none" strike="noStrike" cap="none">
              <a:solidFill>
                <a:srgbClr val="888888"/>
              </a:solidFill>
              <a:latin typeface="Calibri"/>
              <a:ea typeface="Calibri"/>
              <a:cs typeface="Calibri"/>
              <a:sym typeface="Calibri"/>
            </a:endParaRPr>
          </a:p>
        </p:txBody>
      </p:sp>
      <p:pic>
        <p:nvPicPr>
          <p:cNvPr id="3" name="Slide 21">
            <a:hlinkClick r:id="" action="ppaction://media"/>
            <a:extLst>
              <a:ext uri="{FF2B5EF4-FFF2-40B4-BE49-F238E27FC236}">
                <a16:creationId xmlns:a16="http://schemas.microsoft.com/office/drawing/2014/main" id="{2B79D49B-A8AD-4530-A546-1E992E4DCA3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66977" y="6315075"/>
            <a:ext cx="406400" cy="4064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62139"/>
    </mc:Choice>
    <mc:Fallback xmlns="">
      <p:transition spd="slow" advTm="6213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069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Google Shape;282;p34"/>
          <p:cNvSpPr txBox="1">
            <a:spLocks noGrp="1"/>
          </p:cNvSpPr>
          <p:nvPr>
            <p:ph type="ctrTitle"/>
          </p:nvPr>
        </p:nvSpPr>
        <p:spPr>
          <a:xfrm>
            <a:off x="1509421" y="3798277"/>
            <a:ext cx="9144000" cy="784348"/>
          </a:xfrm>
          <a:prstGeom prst="rect">
            <a:avLst/>
          </a:prstGeom>
          <a:noFill/>
          <a:ln>
            <a:noFill/>
          </a:ln>
        </p:spPr>
        <p:txBody>
          <a:bodyPr spcFirstLastPara="1" wrap="square" lIns="91425" tIns="45700" rIns="91425" bIns="45700" anchor="b" anchorCtr="0">
            <a:noAutofit/>
          </a:bodyPr>
          <a:lstStyle/>
          <a:p>
            <a:pPr marL="0" marR="0" lvl="0" indent="0" algn="ctr" rtl="0">
              <a:lnSpc>
                <a:spcPct val="90000"/>
              </a:lnSpc>
              <a:spcBef>
                <a:spcPts val="0"/>
              </a:spcBef>
              <a:spcAft>
                <a:spcPts val="0"/>
              </a:spcAft>
              <a:buClr>
                <a:srgbClr val="7030A0"/>
              </a:buClr>
              <a:buSzPts val="4800"/>
              <a:buFont typeface="Calibri"/>
              <a:buNone/>
            </a:pPr>
            <a:r>
              <a:rPr lang="en-GB" sz="4800" b="1" i="0" u="none" strike="noStrike" cap="none">
                <a:solidFill>
                  <a:srgbClr val="7030A0"/>
                </a:solidFill>
                <a:latin typeface="Calibri"/>
                <a:ea typeface="Calibri"/>
                <a:cs typeface="Calibri"/>
                <a:sym typeface="Calibri"/>
              </a:rPr>
              <a:t>NOTES FOR SUCCESS</a:t>
            </a:r>
            <a:endParaRPr sz="4800" b="1" i="0" u="none" strike="noStrike" cap="none">
              <a:solidFill>
                <a:srgbClr val="7030A0"/>
              </a:solidFill>
              <a:latin typeface="Calibri"/>
              <a:ea typeface="Calibri"/>
              <a:cs typeface="Calibri"/>
              <a:sym typeface="Calibri"/>
            </a:endParaRPr>
          </a:p>
        </p:txBody>
      </p:sp>
      <p:sp>
        <p:nvSpPr>
          <p:cNvPr id="283" name="Google Shape;283;p34"/>
          <p:cNvSpPr txBox="1">
            <a:spLocks noGrp="1"/>
          </p:cNvSpPr>
          <p:nvPr>
            <p:ph type="subTitle" idx="1"/>
          </p:nvPr>
        </p:nvSpPr>
        <p:spPr>
          <a:xfrm>
            <a:off x="1524000" y="4739054"/>
            <a:ext cx="9144000" cy="784349"/>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7030A0"/>
              </a:buClr>
              <a:buSzPts val="2400"/>
              <a:buFont typeface="Arial"/>
              <a:buNone/>
            </a:pPr>
            <a:r>
              <a:rPr lang="en-GB" sz="2400" b="1" i="0" u="none" strike="noStrike" cap="none">
                <a:solidFill>
                  <a:srgbClr val="7030A0"/>
                </a:solidFill>
                <a:latin typeface="Calibri"/>
                <a:ea typeface="Calibri"/>
                <a:cs typeface="Calibri"/>
                <a:sym typeface="Calibri"/>
              </a:rPr>
              <a:t>(delete these slides before submitting your final version of the DR)</a:t>
            </a:r>
            <a:endParaRPr sz="2400" b="1" i="0" u="none" strike="noStrike" cap="none">
              <a:solidFill>
                <a:srgbClr val="7030A0"/>
              </a:solidFill>
              <a:latin typeface="Calibri"/>
              <a:ea typeface="Calibri"/>
              <a:cs typeface="Calibri"/>
              <a:sym typeface="Calibri"/>
            </a:endParaRPr>
          </a:p>
        </p:txBody>
      </p:sp>
      <p:sp>
        <p:nvSpPr>
          <p:cNvPr id="284" name="Google Shape;284;p34"/>
          <p:cNvSpPr txBox="1">
            <a:spLocks noGrp="1"/>
          </p:cNvSpPr>
          <p:nvPr>
            <p:ph type="ftr" idx="11"/>
          </p:nvPr>
        </p:nvSpPr>
        <p:spPr>
          <a:xfrm>
            <a:off x="4038597" y="6356350"/>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888888"/>
              </a:buClr>
              <a:buSzPts val="1200"/>
              <a:buFont typeface="Calibri"/>
              <a:buNone/>
            </a:pPr>
            <a:r>
              <a:rPr lang="en-GB" sz="1200" b="0" i="0" u="none" strike="noStrike" cap="none">
                <a:solidFill>
                  <a:srgbClr val="888888"/>
                </a:solidFill>
                <a:latin typeface="Calibri"/>
                <a:ea typeface="Calibri"/>
                <a:cs typeface="Calibri"/>
                <a:sym typeface="Calibri"/>
              </a:rPr>
              <a:t>CanSat Competition UK Design Review 2018/19</a:t>
            </a:r>
            <a:endParaRPr/>
          </a:p>
        </p:txBody>
      </p:sp>
      <p:sp>
        <p:nvSpPr>
          <p:cNvPr id="285" name="Google Shape;285;p34"/>
          <p:cNvSpPr txBox="1">
            <a:spLocks noGrp="1"/>
          </p:cNvSpPr>
          <p:nvPr>
            <p:ph type="sldNum" idx="12"/>
          </p:nvPr>
        </p:nvSpPr>
        <p:spPr>
          <a:xfrm>
            <a:off x="9281821" y="6356351"/>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88888"/>
              </a:buClr>
              <a:buSzPts val="1200"/>
              <a:buFont typeface="Calibri"/>
              <a:buNone/>
            </a:pPr>
            <a:fld id="{00000000-1234-1234-1234-123412341234}" type="slidenum">
              <a:rPr lang="en-GB" sz="1200" b="0" i="0" u="none" strike="noStrike" cap="none">
                <a:solidFill>
                  <a:srgbClr val="888888"/>
                </a:solidFill>
                <a:latin typeface="Calibri"/>
                <a:ea typeface="Calibri"/>
                <a:cs typeface="Calibri"/>
                <a:sym typeface="Calibri"/>
              </a:rPr>
              <a:t>28</a:t>
            </a:fld>
            <a:endParaRPr sz="1200" b="0" i="0" u="none" strike="noStrike" cap="none">
              <a:solidFill>
                <a:srgbClr val="888888"/>
              </a:solidFill>
              <a:latin typeface="Calibri"/>
              <a:ea typeface="Calibri"/>
              <a:cs typeface="Calibri"/>
              <a:sym typeface="Calibri"/>
            </a:endParaRPr>
          </a:p>
        </p:txBody>
      </p:sp>
      <p:pic>
        <p:nvPicPr>
          <p:cNvPr id="2" name="Goodbye">
            <a:hlinkClick r:id="" action="ppaction://media"/>
            <a:extLst>
              <a:ext uri="{FF2B5EF4-FFF2-40B4-BE49-F238E27FC236}">
                <a16:creationId xmlns:a16="http://schemas.microsoft.com/office/drawing/2014/main" id="{68D58924-410B-45DB-90D2-B8CA3056473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572483" y="2122214"/>
            <a:ext cx="406400" cy="406400"/>
          </a:xfrm>
          <a:prstGeom prst="rect">
            <a:avLst/>
          </a:prstGeom>
        </p:spPr>
      </p:pic>
      <p:sp>
        <p:nvSpPr>
          <p:cNvPr id="3" name="Rectangle 2">
            <a:extLst>
              <a:ext uri="{FF2B5EF4-FFF2-40B4-BE49-F238E27FC236}">
                <a16:creationId xmlns:a16="http://schemas.microsoft.com/office/drawing/2014/main" id="{C760FB1F-A317-4919-BDF8-BF75DBA709C6}"/>
              </a:ext>
            </a:extLst>
          </p:cNvPr>
          <p:cNvSpPr/>
          <p:nvPr/>
        </p:nvSpPr>
        <p:spPr>
          <a:xfrm>
            <a:off x="1376289" y="1933240"/>
            <a:ext cx="798787" cy="7843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cSld>
  <p:clrMapOvr>
    <a:masterClrMapping/>
  </p:clrMapOvr>
  <mc:AlternateContent xmlns:mc="http://schemas.openxmlformats.org/markup-compatibility/2006" xmlns:p14="http://schemas.microsoft.com/office/powerpoint/2010/main">
    <mc:Choice Requires="p14">
      <p:transition spd="slow" p14:dur="2000" advTm="7835"/>
    </mc:Choice>
    <mc:Fallback xmlns="">
      <p:transition spd="slow" advTm="783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83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35"/>
          <p:cNvSpPr txBox="1">
            <a:spLocks noGrp="1"/>
          </p:cNvSpPr>
          <p:nvPr>
            <p:ph type="title"/>
          </p:nvPr>
        </p:nvSpPr>
        <p:spPr>
          <a:xfrm>
            <a:off x="2769576" y="136527"/>
            <a:ext cx="6646986" cy="731666"/>
          </a:xfrm>
          <a:prstGeom prst="rect">
            <a:avLst/>
          </a:prstGeom>
          <a:noFill/>
          <a:ln>
            <a:noFill/>
          </a:ln>
        </p:spPr>
        <p:txBody>
          <a:bodyPr spcFirstLastPara="1" wrap="square" lIns="91425" tIns="45700" rIns="91425" bIns="45700" anchor="b" anchorCtr="0">
            <a:noAutofit/>
          </a:bodyPr>
          <a:lstStyle/>
          <a:p>
            <a:pPr marL="0" marR="0" lvl="0" indent="0" algn="ctr" rtl="0">
              <a:lnSpc>
                <a:spcPct val="90000"/>
              </a:lnSpc>
              <a:spcBef>
                <a:spcPts val="0"/>
              </a:spcBef>
              <a:spcAft>
                <a:spcPts val="0"/>
              </a:spcAft>
              <a:buClr>
                <a:srgbClr val="7030A0"/>
              </a:buClr>
              <a:buSzPts val="3600"/>
              <a:buFont typeface="Calibri"/>
              <a:buNone/>
            </a:pPr>
            <a:r>
              <a:rPr lang="en-GB" sz="3600" b="1" i="0" u="none" strike="noStrike" cap="none">
                <a:solidFill>
                  <a:srgbClr val="7030A0"/>
                </a:solidFill>
                <a:latin typeface="Calibri"/>
                <a:ea typeface="Calibri"/>
                <a:cs typeface="Calibri"/>
                <a:sym typeface="Calibri"/>
              </a:rPr>
              <a:t>Slide format</a:t>
            </a:r>
            <a:endParaRPr sz="3600" b="1" i="0" u="none" strike="noStrike" cap="none">
              <a:solidFill>
                <a:srgbClr val="7030A0"/>
              </a:solidFill>
              <a:latin typeface="Calibri"/>
              <a:ea typeface="Calibri"/>
              <a:cs typeface="Calibri"/>
              <a:sym typeface="Calibri"/>
            </a:endParaRPr>
          </a:p>
        </p:txBody>
      </p:sp>
      <p:sp>
        <p:nvSpPr>
          <p:cNvPr id="291" name="Google Shape;291;p35"/>
          <p:cNvSpPr txBox="1">
            <a:spLocks noGrp="1"/>
          </p:cNvSpPr>
          <p:nvPr>
            <p:ph type="body" idx="1"/>
          </p:nvPr>
        </p:nvSpPr>
        <p:spPr>
          <a:xfrm>
            <a:off x="166977" y="1014976"/>
            <a:ext cx="11858043" cy="5184213"/>
          </a:xfrm>
          <a:prstGeom prst="rect">
            <a:avLst/>
          </a:prstGeom>
          <a:noFill/>
          <a:ln>
            <a:noFill/>
          </a:ln>
        </p:spPr>
        <p:txBody>
          <a:bodyPr spcFirstLastPara="1" wrap="square" lIns="91425" tIns="45700" rIns="91425" bIns="45700" anchor="t" anchorCtr="0">
            <a:noAutofit/>
          </a:bodyPr>
          <a:lstStyle/>
          <a:p>
            <a:pPr marL="228594" marR="0" lvl="0" indent="-228594" algn="l" rtl="0">
              <a:lnSpc>
                <a:spcPct val="90000"/>
              </a:lnSpc>
              <a:spcBef>
                <a:spcPts val="0"/>
              </a:spcBef>
              <a:spcAft>
                <a:spcPts val="0"/>
              </a:spcAft>
              <a:buClr>
                <a:schemeClr val="dk1"/>
              </a:buClr>
              <a:buSzPts val="2400"/>
              <a:buFont typeface="Arial"/>
              <a:buChar char="•"/>
            </a:pPr>
            <a:r>
              <a:rPr lang="en-GB" sz="2400" b="0" i="0" u="none" strike="noStrike" cap="none" dirty="0">
                <a:solidFill>
                  <a:schemeClr val="dk1"/>
                </a:solidFill>
                <a:latin typeface="Calibri"/>
                <a:ea typeface="Calibri"/>
                <a:cs typeface="Calibri"/>
                <a:sym typeface="Calibri"/>
              </a:rPr>
              <a:t>Use the outline provided.</a:t>
            </a:r>
            <a:endParaRPr dirty="0"/>
          </a:p>
          <a:p>
            <a:pPr marL="228594" marR="0" lvl="0" indent="-228594" algn="l" rtl="0">
              <a:lnSpc>
                <a:spcPct val="90000"/>
              </a:lnSpc>
              <a:spcBef>
                <a:spcPts val="1000"/>
              </a:spcBef>
              <a:spcAft>
                <a:spcPts val="0"/>
              </a:spcAft>
              <a:buClr>
                <a:schemeClr val="dk1"/>
              </a:buClr>
              <a:buSzPts val="2400"/>
              <a:buFont typeface="Arial"/>
              <a:buChar char="•"/>
            </a:pPr>
            <a:r>
              <a:rPr lang="en-GB" sz="2400" b="0" i="0" u="none" strike="noStrike" cap="none" dirty="0">
                <a:solidFill>
                  <a:schemeClr val="dk1"/>
                </a:solidFill>
                <a:latin typeface="Calibri"/>
                <a:ea typeface="Calibri"/>
                <a:cs typeface="Calibri"/>
                <a:sym typeface="Calibri"/>
              </a:rPr>
              <a:t>The outline is used to score the DR.</a:t>
            </a:r>
            <a:endParaRPr dirty="0"/>
          </a:p>
          <a:p>
            <a:pPr marL="228594" marR="0" lvl="0" indent="-228594" algn="l" rtl="0">
              <a:lnSpc>
                <a:spcPct val="90000"/>
              </a:lnSpc>
              <a:spcBef>
                <a:spcPts val="1000"/>
              </a:spcBef>
              <a:spcAft>
                <a:spcPts val="0"/>
              </a:spcAft>
              <a:buClr>
                <a:schemeClr val="dk1"/>
              </a:buClr>
              <a:buSzPts val="2400"/>
              <a:buFont typeface="Arial"/>
              <a:buChar char="•"/>
            </a:pPr>
            <a:r>
              <a:rPr lang="en-GB" sz="2400" b="0" i="0" u="none" strike="noStrike" cap="none" dirty="0">
                <a:solidFill>
                  <a:schemeClr val="dk1"/>
                </a:solidFill>
                <a:latin typeface="Calibri"/>
                <a:ea typeface="Calibri"/>
                <a:cs typeface="Calibri"/>
                <a:sym typeface="Calibri"/>
              </a:rPr>
              <a:t>Keep the backgrounds white.</a:t>
            </a:r>
            <a:endParaRPr dirty="0"/>
          </a:p>
          <a:p>
            <a:pPr marL="228594" marR="0" lvl="0" indent="-228594" algn="l" rtl="0">
              <a:lnSpc>
                <a:spcPct val="90000"/>
              </a:lnSpc>
              <a:spcBef>
                <a:spcPts val="1000"/>
              </a:spcBef>
              <a:spcAft>
                <a:spcPts val="0"/>
              </a:spcAft>
              <a:buClr>
                <a:schemeClr val="dk1"/>
              </a:buClr>
              <a:buSzPts val="2400"/>
              <a:buFont typeface="Arial"/>
              <a:buChar char="•"/>
            </a:pPr>
            <a:r>
              <a:rPr lang="en-GB" sz="2400" b="0" i="0" u="none" strike="noStrike" cap="none" dirty="0">
                <a:solidFill>
                  <a:schemeClr val="dk1"/>
                </a:solidFill>
                <a:latin typeface="Calibri"/>
                <a:ea typeface="Calibri"/>
                <a:cs typeface="Calibri"/>
                <a:sym typeface="Calibri"/>
              </a:rPr>
              <a:t>Each slide shall be numbered and the slide number shall be in the bottom right corner.</a:t>
            </a:r>
            <a:endParaRPr dirty="0"/>
          </a:p>
          <a:p>
            <a:pPr marL="228594" marR="0" lvl="0" indent="-228594" algn="l" rtl="0">
              <a:lnSpc>
                <a:spcPct val="90000"/>
              </a:lnSpc>
              <a:spcBef>
                <a:spcPts val="1000"/>
              </a:spcBef>
              <a:spcAft>
                <a:spcPts val="0"/>
              </a:spcAft>
              <a:buClr>
                <a:schemeClr val="dk1"/>
              </a:buClr>
              <a:buSzPts val="2400"/>
              <a:buFont typeface="Arial"/>
              <a:buChar char="•"/>
            </a:pPr>
            <a:r>
              <a:rPr lang="en-GB" sz="2400" b="0" i="0" u="none" strike="noStrike" cap="none" dirty="0">
                <a:solidFill>
                  <a:schemeClr val="dk1"/>
                </a:solidFill>
                <a:latin typeface="Calibri"/>
                <a:ea typeface="Calibri"/>
                <a:cs typeface="Calibri"/>
                <a:sym typeface="Calibri"/>
              </a:rPr>
              <a:t>Use a simple table format all across for ease of reading.</a:t>
            </a:r>
            <a:endParaRPr dirty="0"/>
          </a:p>
          <a:p>
            <a:pPr marL="228594" marR="0" lvl="0" indent="-76193" algn="l" rtl="0">
              <a:lnSpc>
                <a:spcPct val="90000"/>
              </a:lnSpc>
              <a:spcBef>
                <a:spcPts val="1000"/>
              </a:spcBef>
              <a:spcAft>
                <a:spcPts val="0"/>
              </a:spcAft>
              <a:buClr>
                <a:schemeClr val="dk1"/>
              </a:buClr>
              <a:buSzPts val="2400"/>
              <a:buFont typeface="Arial"/>
              <a:buNone/>
            </a:pPr>
            <a:endParaRPr sz="2400" b="0" i="0" u="none" strike="noStrike" cap="none" dirty="0">
              <a:solidFill>
                <a:schemeClr val="dk1"/>
              </a:solidFill>
              <a:latin typeface="Calibri"/>
              <a:ea typeface="Calibri"/>
              <a:cs typeface="Calibri"/>
              <a:sym typeface="Calibri"/>
            </a:endParaRPr>
          </a:p>
        </p:txBody>
      </p:sp>
      <p:sp>
        <p:nvSpPr>
          <p:cNvPr id="292" name="Google Shape;292;p35"/>
          <p:cNvSpPr txBox="1">
            <a:spLocks noGrp="1"/>
          </p:cNvSpPr>
          <p:nvPr>
            <p:ph type="ftr" idx="11"/>
          </p:nvPr>
        </p:nvSpPr>
        <p:spPr>
          <a:xfrm>
            <a:off x="4038597" y="6356350"/>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888888"/>
              </a:buClr>
              <a:buSzPts val="1200"/>
              <a:buFont typeface="Calibri"/>
              <a:buNone/>
            </a:pPr>
            <a:r>
              <a:rPr lang="en-GB" sz="1200" b="0" i="0" u="none" strike="noStrike" cap="none" dirty="0">
                <a:solidFill>
                  <a:srgbClr val="888888"/>
                </a:solidFill>
                <a:latin typeface="Calibri"/>
                <a:ea typeface="Calibri"/>
                <a:cs typeface="Calibri"/>
                <a:sym typeface="Calibri"/>
              </a:rPr>
              <a:t>CanSat Competition UK Design Review 2019/20</a:t>
            </a:r>
            <a:endParaRPr dirty="0"/>
          </a:p>
        </p:txBody>
      </p:sp>
      <p:sp>
        <p:nvSpPr>
          <p:cNvPr id="293" name="Google Shape;293;p35"/>
          <p:cNvSpPr txBox="1">
            <a:spLocks noGrp="1"/>
          </p:cNvSpPr>
          <p:nvPr>
            <p:ph type="sldNum" idx="12"/>
          </p:nvPr>
        </p:nvSpPr>
        <p:spPr>
          <a:xfrm>
            <a:off x="9281821" y="6356351"/>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88888"/>
              </a:buClr>
              <a:buSzPts val="1200"/>
              <a:buFont typeface="Calibri"/>
              <a:buNone/>
            </a:pPr>
            <a:fld id="{00000000-1234-1234-1234-123412341234}" type="slidenum">
              <a:rPr lang="en-GB" sz="1200" b="0" i="0" u="none" strike="noStrike" cap="none">
                <a:solidFill>
                  <a:srgbClr val="888888"/>
                </a:solidFill>
                <a:latin typeface="Calibri"/>
                <a:ea typeface="Calibri"/>
                <a:cs typeface="Calibri"/>
                <a:sym typeface="Calibri"/>
              </a:rPr>
              <a:t>29</a:t>
            </a:fld>
            <a:endParaRPr sz="1200" b="0" i="0" u="none" strike="noStrike" cap="none">
              <a:solidFill>
                <a:srgbClr val="888888"/>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15"/>
          <p:cNvSpPr txBox="1">
            <a:spLocks noGrp="1"/>
          </p:cNvSpPr>
          <p:nvPr>
            <p:ph type="title"/>
          </p:nvPr>
        </p:nvSpPr>
        <p:spPr>
          <a:xfrm>
            <a:off x="2769576" y="136527"/>
            <a:ext cx="6646986" cy="731666"/>
          </a:xfrm>
          <a:prstGeom prst="rect">
            <a:avLst/>
          </a:prstGeom>
          <a:noFill/>
          <a:ln>
            <a:noFill/>
          </a:ln>
        </p:spPr>
        <p:txBody>
          <a:bodyPr spcFirstLastPara="1" wrap="square" lIns="91425" tIns="45700" rIns="91425" bIns="45700" anchor="b" anchorCtr="0">
            <a:noAutofit/>
          </a:bodyPr>
          <a:lstStyle/>
          <a:p>
            <a:pPr marL="0" marR="0" lvl="0" indent="0" algn="ctr" rtl="0">
              <a:lnSpc>
                <a:spcPct val="90000"/>
              </a:lnSpc>
              <a:spcBef>
                <a:spcPts val="0"/>
              </a:spcBef>
              <a:spcAft>
                <a:spcPts val="0"/>
              </a:spcAft>
              <a:buClr>
                <a:srgbClr val="7030A0"/>
              </a:buClr>
              <a:buSzPts val="3600"/>
              <a:buFont typeface="Calibri"/>
              <a:buNone/>
            </a:pPr>
            <a:r>
              <a:rPr lang="en-GB" sz="3600" b="1" i="0" u="none" strike="noStrike" cap="none" dirty="0">
                <a:solidFill>
                  <a:srgbClr val="7030A0"/>
                </a:solidFill>
                <a:latin typeface="Calibri"/>
                <a:ea typeface="Calibri"/>
                <a:cs typeface="Calibri"/>
                <a:sym typeface="Calibri"/>
              </a:rPr>
              <a:t>Team Organization</a:t>
            </a:r>
            <a:endParaRPr sz="3600" b="1" i="0" u="none" strike="noStrike" cap="none" dirty="0">
              <a:solidFill>
                <a:srgbClr val="7030A0"/>
              </a:solidFill>
              <a:latin typeface="Calibri"/>
              <a:ea typeface="Calibri"/>
              <a:cs typeface="Calibri"/>
              <a:sym typeface="Calibri"/>
            </a:endParaRPr>
          </a:p>
        </p:txBody>
      </p:sp>
      <p:sp>
        <p:nvSpPr>
          <p:cNvPr id="109" name="Google Shape;109;p15"/>
          <p:cNvSpPr txBox="1">
            <a:spLocks noGrp="1"/>
          </p:cNvSpPr>
          <p:nvPr>
            <p:ph type="ftr" idx="11"/>
          </p:nvPr>
        </p:nvSpPr>
        <p:spPr>
          <a:xfrm>
            <a:off x="4038597" y="6356350"/>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888888"/>
              </a:buClr>
              <a:buSzPts val="1200"/>
              <a:buFont typeface="Calibri"/>
              <a:buNone/>
            </a:pPr>
            <a:r>
              <a:rPr lang="en-GB" sz="1200" b="0" i="0" u="none" strike="noStrike" cap="none" dirty="0">
                <a:solidFill>
                  <a:srgbClr val="888888"/>
                </a:solidFill>
                <a:latin typeface="Calibri"/>
                <a:ea typeface="Calibri"/>
                <a:cs typeface="Calibri"/>
                <a:sym typeface="Calibri"/>
              </a:rPr>
              <a:t>CanSat Competition UK Design Review 2019/20</a:t>
            </a:r>
            <a:endParaRPr dirty="0"/>
          </a:p>
        </p:txBody>
      </p:sp>
      <p:sp>
        <p:nvSpPr>
          <p:cNvPr id="110" name="Google Shape;110;p15"/>
          <p:cNvSpPr txBox="1">
            <a:spLocks noGrp="1"/>
          </p:cNvSpPr>
          <p:nvPr>
            <p:ph type="sldNum" idx="12"/>
          </p:nvPr>
        </p:nvSpPr>
        <p:spPr>
          <a:xfrm>
            <a:off x="9281821" y="6356351"/>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88888"/>
              </a:buClr>
              <a:buSzPts val="1200"/>
              <a:buFont typeface="Calibri"/>
              <a:buNone/>
            </a:pPr>
            <a:fld id="{00000000-1234-1234-1234-123412341234}" type="slidenum">
              <a:rPr lang="en-GB" sz="1200" b="0" i="0" u="none" strike="noStrike" cap="none">
                <a:solidFill>
                  <a:srgbClr val="888888"/>
                </a:solidFill>
                <a:latin typeface="Calibri"/>
                <a:ea typeface="Calibri"/>
                <a:cs typeface="Calibri"/>
                <a:sym typeface="Calibri"/>
              </a:rPr>
              <a:t>3</a:t>
            </a:fld>
            <a:endParaRPr sz="1200" b="0" i="0" u="none" strike="noStrike" cap="none">
              <a:solidFill>
                <a:srgbClr val="888888"/>
              </a:solidFill>
              <a:latin typeface="Calibri"/>
              <a:ea typeface="Calibri"/>
              <a:cs typeface="Calibri"/>
              <a:sym typeface="Calibri"/>
            </a:endParaRPr>
          </a:p>
        </p:txBody>
      </p:sp>
      <p:sp>
        <p:nvSpPr>
          <p:cNvPr id="111" name="Google Shape;111;p15"/>
          <p:cNvSpPr txBox="1"/>
          <p:nvPr/>
        </p:nvSpPr>
        <p:spPr>
          <a:xfrm>
            <a:off x="295274" y="1152525"/>
            <a:ext cx="11563791" cy="5568948"/>
          </a:xfrm>
          <a:prstGeom prst="rect">
            <a:avLst/>
          </a:prstGeom>
          <a:noFill/>
          <a:ln>
            <a:noFill/>
          </a:ln>
        </p:spPr>
        <p:txBody>
          <a:bodyPr spcFirstLastPara="1" wrap="square" lIns="91425" tIns="45700" rIns="91425" bIns="45700" anchor="t" anchorCtr="0">
            <a:noAutofit/>
          </a:bodyPr>
          <a:lstStyle/>
          <a:p>
            <a:pPr lvl="0"/>
            <a:r>
              <a:rPr lang="en-GB" b="1" dirty="0"/>
              <a:t>Team Leader: 	John Toop-Rose (3</a:t>
            </a:r>
            <a:r>
              <a:rPr lang="en-GB" b="1" baseline="30000" dirty="0"/>
              <a:t>rd</a:t>
            </a:r>
            <a:r>
              <a:rPr lang="en-GB" b="1" dirty="0"/>
              <a:t> Year Mathematics)</a:t>
            </a:r>
          </a:p>
          <a:p>
            <a:pPr lvl="0"/>
            <a:r>
              <a:rPr lang="en-GB" dirty="0"/>
              <a:t>Responsible for admin tasks such as organising regular meetings, ensuring the schedule is kept to, and filling out all the required paperwork. They will also be responsible for resolving disagreements within the team and will act as a tie-break in the event of disagreement.  </a:t>
            </a:r>
            <a:endParaRPr lang="en-GB" b="1" dirty="0"/>
          </a:p>
          <a:p>
            <a:pPr lvl="0"/>
            <a:r>
              <a:rPr lang="en-GB" b="1" dirty="0"/>
              <a:t>Software:		 Jack Rosenthal (3</a:t>
            </a:r>
            <a:r>
              <a:rPr lang="en-GB" b="1" baseline="30000" dirty="0"/>
              <a:t>rd</a:t>
            </a:r>
            <a:r>
              <a:rPr lang="en-GB" b="1" dirty="0"/>
              <a:t> Year Computer Systems Engineering)</a:t>
            </a:r>
          </a:p>
          <a:p>
            <a:pPr lvl="1"/>
            <a:r>
              <a:rPr lang="en-GB" dirty="0"/>
              <a:t>Responsible for writing the code on the microprocessor, which ensures the </a:t>
            </a:r>
            <a:r>
              <a:rPr lang="en-GB" dirty="0" err="1"/>
              <a:t>CanSat</a:t>
            </a:r>
            <a:r>
              <a:rPr lang="en-GB" dirty="0"/>
              <a:t> completes all the required operation before, during, and post flight as well as ensuring all data is formatted correctly </a:t>
            </a:r>
          </a:p>
          <a:p>
            <a:pPr lvl="0"/>
            <a:r>
              <a:rPr lang="en-GB" b="1" dirty="0"/>
              <a:t>Mechanical: 	Alexander Smirnov (2</a:t>
            </a:r>
            <a:r>
              <a:rPr lang="en-GB" b="1" baseline="30000" dirty="0"/>
              <a:t>nd</a:t>
            </a:r>
            <a:r>
              <a:rPr lang="en-GB" b="1" dirty="0"/>
              <a:t> Year Mechanical Engineering), Aneesh </a:t>
            </a:r>
            <a:r>
              <a:rPr lang="en-GB" b="1" dirty="0" err="1"/>
              <a:t>Jois</a:t>
            </a:r>
            <a:endParaRPr lang="en-GB" b="1" dirty="0"/>
          </a:p>
          <a:p>
            <a:pPr lvl="1"/>
            <a:r>
              <a:rPr lang="en-GB" dirty="0"/>
              <a:t>Responsible for the physical structure designed to encase and support the electronical components, as well as ensuring the correct function of any active mechanisms</a:t>
            </a:r>
          </a:p>
          <a:p>
            <a:pPr lvl="0"/>
            <a:r>
              <a:rPr lang="en-GB" b="1" dirty="0"/>
              <a:t>Systems: 		</a:t>
            </a:r>
            <a:r>
              <a:rPr lang="en-GB" b="1" dirty="0" err="1"/>
              <a:t>Benedek</a:t>
            </a:r>
            <a:r>
              <a:rPr lang="en-GB" b="1" dirty="0"/>
              <a:t> Papp (3</a:t>
            </a:r>
            <a:r>
              <a:rPr lang="en-GB" b="1" baseline="30000" dirty="0"/>
              <a:t>rd</a:t>
            </a:r>
            <a:r>
              <a:rPr lang="en-GB" b="1" dirty="0"/>
              <a:t> Year Physics)</a:t>
            </a:r>
          </a:p>
          <a:p>
            <a:pPr lvl="1"/>
            <a:r>
              <a:rPr lang="en-GB" dirty="0"/>
              <a:t>Responsible for the integration of electronical components into the </a:t>
            </a:r>
            <a:r>
              <a:rPr lang="en-GB" dirty="0" err="1"/>
              <a:t>CanSat</a:t>
            </a:r>
            <a:r>
              <a:rPr lang="en-GB" dirty="0"/>
              <a:t> framework, as well as ensuring the smooth merger of the team’s work </a:t>
            </a:r>
          </a:p>
          <a:p>
            <a:pPr lvl="0"/>
            <a:r>
              <a:rPr lang="en-GB" b="1" dirty="0"/>
              <a:t>Electronics: 	Nkosinathi Khumalo (1</a:t>
            </a:r>
            <a:r>
              <a:rPr lang="en-GB" b="1" baseline="30000" dirty="0"/>
              <a:t>st</a:t>
            </a:r>
            <a:r>
              <a:rPr lang="en-GB" b="1" dirty="0"/>
              <a:t> Year Computer Science); Will Massey (3</a:t>
            </a:r>
            <a:r>
              <a:rPr lang="en-GB" b="1" baseline="30000" dirty="0"/>
              <a:t>rd</a:t>
            </a:r>
            <a:r>
              <a:rPr lang="en-GB" b="1" dirty="0"/>
              <a:t> Year Electronical Engineering)</a:t>
            </a:r>
          </a:p>
          <a:p>
            <a:pPr lvl="1"/>
            <a:r>
              <a:rPr lang="en-GB" dirty="0"/>
              <a:t>Responsible for the selection and manufacture of all electronical components, ensuring that the hardware chosen is capable of all the required functions</a:t>
            </a:r>
          </a:p>
          <a:p>
            <a:pPr lvl="0"/>
            <a:r>
              <a:rPr lang="en-GB" b="1" dirty="0"/>
              <a:t>WUSAT Advisor:	Bill Croft</a:t>
            </a:r>
          </a:p>
          <a:p>
            <a:pPr lvl="1"/>
            <a:r>
              <a:rPr lang="en-GB" dirty="0"/>
              <a:t>Provides key advise to aid in the planning and execution of the project lifecycle</a:t>
            </a:r>
          </a:p>
          <a:p>
            <a:pPr lvl="1"/>
            <a:endParaRPr lang="en-GB" dirty="0"/>
          </a:p>
          <a:p>
            <a:pPr lvl="1"/>
            <a:endParaRPr lang="en-GB" dirty="0"/>
          </a:p>
          <a:p>
            <a:pPr lvl="1"/>
            <a:endParaRPr lang="en-GB" dirty="0"/>
          </a:p>
          <a:p>
            <a:pPr lvl="1"/>
            <a:r>
              <a:rPr lang="en-GB" dirty="0"/>
              <a:t>Due to the small size of the team, a strict hierarchy will likely impede our ability to communicate our ideas and opinions. Instead we will follow a decentralised model, with the team leader and system engineers being responsible for ensuring all decisions are well communicated and that any relevant team members are notified promptly. The person making each design choice will be based on which specialisation / category the choice falls under (e.g. standardisation choices within coding will be made by the software lead). In the event of clashing design choices / disagreement within the team, the point will be discussed at the next available meeting with the decision ultimately falling to the team leader. This will ensure that there is a balance talking ideas through as a group and not spending too much time on each decision.</a:t>
            </a:r>
          </a:p>
        </p:txBody>
      </p:sp>
      <p:pic>
        <p:nvPicPr>
          <p:cNvPr id="2" name="Slide 3">
            <a:hlinkClick r:id="" action="ppaction://media"/>
            <a:extLst>
              <a:ext uri="{FF2B5EF4-FFF2-40B4-BE49-F238E27FC236}">
                <a16:creationId xmlns:a16="http://schemas.microsoft.com/office/drawing/2014/main" id="{68819604-DCB9-4490-A0AD-AC714230F26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92075" y="6358978"/>
            <a:ext cx="406400" cy="406400"/>
          </a:xfrm>
          <a:prstGeom prst="rect">
            <a:avLst/>
          </a:prstGeom>
        </p:spPr>
      </p:pic>
    </p:spTree>
    <p:extLst>
      <p:ext uri="{BB962C8B-B14F-4D97-AF65-F5344CB8AC3E}">
        <p14:creationId xmlns:p14="http://schemas.microsoft.com/office/powerpoint/2010/main" val="4013458404"/>
      </p:ext>
    </p:extLst>
  </p:cSld>
  <p:clrMapOvr>
    <a:masterClrMapping/>
  </p:clrMapOvr>
  <mc:AlternateContent xmlns:mc="http://schemas.openxmlformats.org/markup-compatibility/2006" xmlns:p14="http://schemas.microsoft.com/office/powerpoint/2010/main">
    <mc:Choice Requires="p14">
      <p:transition spd="slow" p14:dur="2000" advTm="31217"/>
    </mc:Choice>
    <mc:Fallback xmlns="">
      <p:transition spd="slow" advTm="312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121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Google Shape;298;p36"/>
          <p:cNvSpPr txBox="1">
            <a:spLocks noGrp="1"/>
          </p:cNvSpPr>
          <p:nvPr>
            <p:ph type="title"/>
          </p:nvPr>
        </p:nvSpPr>
        <p:spPr>
          <a:xfrm>
            <a:off x="2769576" y="136527"/>
            <a:ext cx="6646986" cy="731666"/>
          </a:xfrm>
          <a:prstGeom prst="rect">
            <a:avLst/>
          </a:prstGeom>
          <a:noFill/>
          <a:ln>
            <a:noFill/>
          </a:ln>
        </p:spPr>
        <p:txBody>
          <a:bodyPr spcFirstLastPara="1" wrap="square" lIns="91425" tIns="45700" rIns="91425" bIns="45700" anchor="b" anchorCtr="0">
            <a:noAutofit/>
          </a:bodyPr>
          <a:lstStyle/>
          <a:p>
            <a:pPr marL="0" marR="0" lvl="0" indent="0" algn="ctr" rtl="0">
              <a:lnSpc>
                <a:spcPct val="90000"/>
              </a:lnSpc>
              <a:spcBef>
                <a:spcPts val="0"/>
              </a:spcBef>
              <a:spcAft>
                <a:spcPts val="0"/>
              </a:spcAft>
              <a:buClr>
                <a:srgbClr val="7030A0"/>
              </a:buClr>
              <a:buSzPts val="3600"/>
              <a:buFont typeface="Calibri"/>
              <a:buNone/>
            </a:pPr>
            <a:r>
              <a:rPr lang="en-GB" sz="3600" b="1" i="0" u="none" strike="noStrike" cap="none">
                <a:solidFill>
                  <a:srgbClr val="7030A0"/>
                </a:solidFill>
                <a:latin typeface="Calibri"/>
                <a:ea typeface="Calibri"/>
                <a:cs typeface="Calibri"/>
                <a:sym typeface="Calibri"/>
              </a:rPr>
              <a:t>Overview slides</a:t>
            </a:r>
            <a:endParaRPr sz="3600" b="1" i="0" u="none" strike="noStrike" cap="none">
              <a:solidFill>
                <a:srgbClr val="7030A0"/>
              </a:solidFill>
              <a:latin typeface="Calibri"/>
              <a:ea typeface="Calibri"/>
              <a:cs typeface="Calibri"/>
              <a:sym typeface="Calibri"/>
            </a:endParaRPr>
          </a:p>
        </p:txBody>
      </p:sp>
      <p:sp>
        <p:nvSpPr>
          <p:cNvPr id="299" name="Google Shape;299;p36"/>
          <p:cNvSpPr txBox="1">
            <a:spLocks noGrp="1"/>
          </p:cNvSpPr>
          <p:nvPr>
            <p:ph type="body" idx="1"/>
          </p:nvPr>
        </p:nvSpPr>
        <p:spPr>
          <a:xfrm>
            <a:off x="166977" y="1014976"/>
            <a:ext cx="11858043" cy="5184213"/>
          </a:xfrm>
          <a:prstGeom prst="rect">
            <a:avLst/>
          </a:prstGeom>
          <a:noFill/>
          <a:ln>
            <a:noFill/>
          </a:ln>
        </p:spPr>
        <p:txBody>
          <a:bodyPr spcFirstLastPara="1" wrap="square" lIns="91425" tIns="45700" rIns="91425" bIns="45700" anchor="t" anchorCtr="0">
            <a:noAutofit/>
          </a:bodyPr>
          <a:lstStyle/>
          <a:p>
            <a:pPr marL="228594" marR="0" lvl="0" indent="-228594" algn="l" rtl="0">
              <a:lnSpc>
                <a:spcPct val="90000"/>
              </a:lnSpc>
              <a:spcBef>
                <a:spcPts val="0"/>
              </a:spcBef>
              <a:spcAft>
                <a:spcPts val="0"/>
              </a:spcAft>
              <a:buClr>
                <a:schemeClr val="dk1"/>
              </a:buClr>
              <a:buSzPts val="2400"/>
              <a:buFont typeface="Arial"/>
              <a:buChar char="•"/>
            </a:pPr>
            <a:r>
              <a:rPr lang="en-GB" sz="2400" b="0" i="0" u="none" strike="noStrike" cap="none">
                <a:solidFill>
                  <a:schemeClr val="dk1"/>
                </a:solidFill>
                <a:latin typeface="Calibri"/>
                <a:ea typeface="Calibri"/>
                <a:cs typeface="Calibri"/>
                <a:sym typeface="Calibri"/>
              </a:rPr>
              <a:t>Indicate information clearly and concisely.</a:t>
            </a:r>
            <a:endParaRPr/>
          </a:p>
          <a:p>
            <a:pPr marL="228594" marR="0" lvl="0" indent="-228594" algn="l" rtl="0">
              <a:lnSpc>
                <a:spcPct val="90000"/>
              </a:lnSpc>
              <a:spcBef>
                <a:spcPts val="1000"/>
              </a:spcBef>
              <a:spcAft>
                <a:spcPts val="0"/>
              </a:spcAft>
              <a:buClr>
                <a:schemeClr val="dk1"/>
              </a:buClr>
              <a:buSzPts val="2400"/>
              <a:buFont typeface="Arial"/>
              <a:buChar char="•"/>
            </a:pPr>
            <a:r>
              <a:rPr lang="en-GB" sz="2400" b="0" i="0" u="none" strike="noStrike" cap="none">
                <a:solidFill>
                  <a:schemeClr val="dk1"/>
                </a:solidFill>
                <a:latin typeface="Calibri"/>
                <a:ea typeface="Calibri"/>
                <a:cs typeface="Calibri"/>
                <a:sym typeface="Calibri"/>
              </a:rPr>
              <a:t>Use of tables and/or diagrams is strongly recommended.</a:t>
            </a:r>
            <a:endParaRPr/>
          </a:p>
          <a:p>
            <a:pPr marL="228594" marR="0" lvl="0" indent="-228594" algn="l" rtl="0">
              <a:lnSpc>
                <a:spcPct val="90000"/>
              </a:lnSpc>
              <a:spcBef>
                <a:spcPts val="1000"/>
              </a:spcBef>
              <a:spcAft>
                <a:spcPts val="0"/>
              </a:spcAft>
              <a:buClr>
                <a:schemeClr val="dk1"/>
              </a:buClr>
              <a:buSzPts val="2400"/>
              <a:buFont typeface="Arial"/>
              <a:buChar char="•"/>
            </a:pPr>
            <a:r>
              <a:rPr lang="en-GB" sz="2400" b="1" i="1" u="sng" strike="noStrike" cap="none">
                <a:solidFill>
                  <a:schemeClr val="dk1"/>
                </a:solidFill>
                <a:latin typeface="Calibri"/>
                <a:ea typeface="Calibri"/>
                <a:cs typeface="Calibri"/>
                <a:sym typeface="Calibri"/>
              </a:rPr>
              <a:t>Formatting</a:t>
            </a:r>
            <a:r>
              <a:rPr lang="en-GB" sz="2400" b="0" i="0" u="none" strike="noStrike" cap="none">
                <a:solidFill>
                  <a:schemeClr val="dk1"/>
                </a:solidFill>
                <a:latin typeface="Calibri"/>
                <a:ea typeface="Calibri"/>
                <a:cs typeface="Calibri"/>
                <a:sym typeface="Calibri"/>
              </a:rPr>
              <a:t> should be used judiciously.</a:t>
            </a:r>
            <a:endParaRPr/>
          </a:p>
          <a:p>
            <a:pPr marL="228594" marR="0" lvl="0" indent="-76193" algn="l" rtl="0">
              <a:lnSpc>
                <a:spcPct val="90000"/>
              </a:lnSpc>
              <a:spcBef>
                <a:spcPts val="1000"/>
              </a:spcBef>
              <a:spcAft>
                <a:spcPts val="0"/>
              </a:spcAft>
              <a:buClr>
                <a:schemeClr val="dk1"/>
              </a:buClr>
              <a:buSzPts val="2400"/>
              <a:buFont typeface="Arial"/>
              <a:buNone/>
            </a:pPr>
            <a:endParaRPr sz="2400" b="0" i="0" u="none" strike="noStrike" cap="none">
              <a:solidFill>
                <a:schemeClr val="dk1"/>
              </a:solidFill>
              <a:latin typeface="Calibri"/>
              <a:ea typeface="Calibri"/>
              <a:cs typeface="Calibri"/>
              <a:sym typeface="Calibri"/>
            </a:endParaRPr>
          </a:p>
        </p:txBody>
      </p:sp>
      <p:sp>
        <p:nvSpPr>
          <p:cNvPr id="300" name="Google Shape;300;p36"/>
          <p:cNvSpPr txBox="1">
            <a:spLocks noGrp="1"/>
          </p:cNvSpPr>
          <p:nvPr>
            <p:ph type="ftr" idx="11"/>
          </p:nvPr>
        </p:nvSpPr>
        <p:spPr>
          <a:xfrm>
            <a:off x="4038597" y="6356350"/>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888888"/>
              </a:buClr>
              <a:buSzPts val="1200"/>
              <a:buFont typeface="Calibri"/>
              <a:buNone/>
            </a:pPr>
            <a:r>
              <a:rPr lang="en-GB" sz="1200" b="0" i="0" u="none" strike="noStrike" cap="none" dirty="0">
                <a:solidFill>
                  <a:srgbClr val="888888"/>
                </a:solidFill>
                <a:latin typeface="Calibri"/>
                <a:ea typeface="Calibri"/>
                <a:cs typeface="Calibri"/>
                <a:sym typeface="Calibri"/>
              </a:rPr>
              <a:t>CanSat Competition UK Design Review 2019/20</a:t>
            </a:r>
            <a:endParaRPr dirty="0"/>
          </a:p>
        </p:txBody>
      </p:sp>
      <p:sp>
        <p:nvSpPr>
          <p:cNvPr id="301" name="Google Shape;301;p36"/>
          <p:cNvSpPr txBox="1">
            <a:spLocks noGrp="1"/>
          </p:cNvSpPr>
          <p:nvPr>
            <p:ph type="sldNum" idx="12"/>
          </p:nvPr>
        </p:nvSpPr>
        <p:spPr>
          <a:xfrm>
            <a:off x="9281821" y="6356351"/>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88888"/>
              </a:buClr>
              <a:buSzPts val="1200"/>
              <a:buFont typeface="Calibri"/>
              <a:buNone/>
            </a:pPr>
            <a:fld id="{00000000-1234-1234-1234-123412341234}" type="slidenum">
              <a:rPr lang="en-GB" sz="1200" b="0" i="0" u="none" strike="noStrike" cap="none">
                <a:solidFill>
                  <a:srgbClr val="888888"/>
                </a:solidFill>
                <a:latin typeface="Calibri"/>
                <a:ea typeface="Calibri"/>
                <a:cs typeface="Calibri"/>
                <a:sym typeface="Calibri"/>
              </a:rPr>
              <a:t>30</a:t>
            </a:fld>
            <a:endParaRPr sz="1200" b="0" i="0" u="none" strike="noStrike" cap="none">
              <a:solidFill>
                <a:srgbClr val="888888"/>
              </a:solidFill>
              <a:latin typeface="Calibri"/>
              <a:ea typeface="Calibri"/>
              <a:cs typeface="Calibri"/>
              <a:sym typeface="Calibri"/>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Google Shape;306;p37"/>
          <p:cNvSpPr txBox="1">
            <a:spLocks noGrp="1"/>
          </p:cNvSpPr>
          <p:nvPr>
            <p:ph type="title"/>
          </p:nvPr>
        </p:nvSpPr>
        <p:spPr>
          <a:xfrm>
            <a:off x="2769576" y="136527"/>
            <a:ext cx="6646986" cy="731666"/>
          </a:xfrm>
          <a:prstGeom prst="rect">
            <a:avLst/>
          </a:prstGeom>
          <a:noFill/>
          <a:ln>
            <a:noFill/>
          </a:ln>
        </p:spPr>
        <p:txBody>
          <a:bodyPr spcFirstLastPara="1" wrap="square" lIns="91425" tIns="45700" rIns="91425" bIns="45700" anchor="b" anchorCtr="0">
            <a:noAutofit/>
          </a:bodyPr>
          <a:lstStyle/>
          <a:p>
            <a:pPr marL="0" marR="0" lvl="0" indent="0" algn="ctr" rtl="0">
              <a:lnSpc>
                <a:spcPct val="90000"/>
              </a:lnSpc>
              <a:spcBef>
                <a:spcPts val="0"/>
              </a:spcBef>
              <a:spcAft>
                <a:spcPts val="0"/>
              </a:spcAft>
              <a:buClr>
                <a:srgbClr val="7030A0"/>
              </a:buClr>
              <a:buSzPts val="3600"/>
              <a:buFont typeface="Calibri"/>
              <a:buNone/>
            </a:pPr>
            <a:r>
              <a:rPr lang="en-GB" sz="3600" b="1" i="0" u="none" strike="noStrike" cap="none">
                <a:solidFill>
                  <a:srgbClr val="7030A0"/>
                </a:solidFill>
                <a:latin typeface="Calibri"/>
                <a:ea typeface="Calibri"/>
                <a:cs typeface="Calibri"/>
                <a:sym typeface="Calibri"/>
              </a:rPr>
              <a:t>Other 1</a:t>
            </a:r>
            <a:endParaRPr sz="3600" b="1" i="0" u="none" strike="noStrike" cap="none">
              <a:solidFill>
                <a:srgbClr val="7030A0"/>
              </a:solidFill>
              <a:latin typeface="Calibri"/>
              <a:ea typeface="Calibri"/>
              <a:cs typeface="Calibri"/>
              <a:sym typeface="Calibri"/>
            </a:endParaRPr>
          </a:p>
        </p:txBody>
      </p:sp>
      <p:sp>
        <p:nvSpPr>
          <p:cNvPr id="307" name="Google Shape;307;p37"/>
          <p:cNvSpPr txBox="1">
            <a:spLocks noGrp="1"/>
          </p:cNvSpPr>
          <p:nvPr>
            <p:ph type="body" idx="1"/>
          </p:nvPr>
        </p:nvSpPr>
        <p:spPr>
          <a:xfrm>
            <a:off x="166977" y="1014976"/>
            <a:ext cx="11858043" cy="5184213"/>
          </a:xfrm>
          <a:prstGeom prst="rect">
            <a:avLst/>
          </a:prstGeom>
          <a:noFill/>
          <a:ln>
            <a:noFill/>
          </a:ln>
        </p:spPr>
        <p:txBody>
          <a:bodyPr spcFirstLastPara="1" wrap="square" lIns="91425" tIns="45700" rIns="91425" bIns="45700" anchor="t" anchorCtr="0">
            <a:noAutofit/>
          </a:bodyPr>
          <a:lstStyle/>
          <a:p>
            <a:pPr marL="228594" marR="0" lvl="0" indent="-228594" algn="l" rtl="0">
              <a:lnSpc>
                <a:spcPct val="90000"/>
              </a:lnSpc>
              <a:spcBef>
                <a:spcPts val="0"/>
              </a:spcBef>
              <a:spcAft>
                <a:spcPts val="0"/>
              </a:spcAft>
              <a:buClr>
                <a:schemeClr val="dk1"/>
              </a:buClr>
              <a:buSzPts val="2400"/>
              <a:buFont typeface="Arial"/>
              <a:buChar char="•"/>
            </a:pPr>
            <a:r>
              <a:rPr lang="en-GB" sz="2400" b="0" i="0" u="none" strike="noStrike" cap="none" dirty="0">
                <a:solidFill>
                  <a:schemeClr val="dk1"/>
                </a:solidFill>
                <a:latin typeface="Calibri"/>
                <a:ea typeface="Calibri"/>
                <a:cs typeface="Calibri"/>
                <a:sym typeface="Calibri"/>
              </a:rPr>
              <a:t>The environment is humidity, winds and temperature. </a:t>
            </a:r>
            <a:endParaRPr dirty="0"/>
          </a:p>
          <a:p>
            <a:pPr marL="228594" marR="0" lvl="0" indent="-228594" algn="l" rtl="0">
              <a:lnSpc>
                <a:spcPct val="90000"/>
              </a:lnSpc>
              <a:spcBef>
                <a:spcPts val="1000"/>
              </a:spcBef>
              <a:spcAft>
                <a:spcPts val="0"/>
              </a:spcAft>
              <a:buClr>
                <a:schemeClr val="dk1"/>
              </a:buClr>
              <a:buSzPts val="2400"/>
              <a:buFont typeface="Arial"/>
              <a:buChar char="•"/>
            </a:pPr>
            <a:r>
              <a:rPr lang="en-GB" sz="2400" b="0" i="0" u="none" strike="noStrike" cap="none" dirty="0">
                <a:solidFill>
                  <a:schemeClr val="dk1"/>
                </a:solidFill>
                <a:latin typeface="Calibri"/>
                <a:ea typeface="Calibri"/>
                <a:cs typeface="Calibri"/>
                <a:sym typeface="Calibri"/>
              </a:rPr>
              <a:t>Parachutes - </a:t>
            </a:r>
            <a:r>
              <a:rPr lang="en-GB" dirty="0"/>
              <a:t>p</a:t>
            </a:r>
            <a:r>
              <a:rPr lang="en-GB" sz="2400" b="0" i="0" u="none" strike="noStrike" cap="none" dirty="0">
                <a:solidFill>
                  <a:schemeClr val="dk1"/>
                </a:solidFill>
                <a:latin typeface="Calibri"/>
                <a:ea typeface="Calibri"/>
                <a:cs typeface="Calibri"/>
                <a:sym typeface="Calibri"/>
              </a:rPr>
              <a:t>urchasing a commercial parachute (ripstop nylon recommended over plastic) can save time and are more effective.</a:t>
            </a:r>
            <a:endParaRPr dirty="0"/>
          </a:p>
          <a:p>
            <a:pPr marL="228594" marR="0" lvl="0" indent="-228594" algn="l" rtl="0">
              <a:lnSpc>
                <a:spcPct val="90000"/>
              </a:lnSpc>
              <a:spcBef>
                <a:spcPts val="1000"/>
              </a:spcBef>
              <a:spcAft>
                <a:spcPts val="0"/>
              </a:spcAft>
              <a:buClr>
                <a:schemeClr val="dk1"/>
              </a:buClr>
              <a:buSzPts val="2400"/>
              <a:buFont typeface="Arial"/>
              <a:buChar char="•"/>
            </a:pPr>
            <a:r>
              <a:rPr lang="en-GB" sz="2400" b="0" i="0" u="none" strike="noStrike" cap="none" dirty="0">
                <a:solidFill>
                  <a:schemeClr val="dk1"/>
                </a:solidFill>
                <a:latin typeface="Calibri"/>
                <a:ea typeface="Calibri"/>
                <a:cs typeface="Calibri"/>
                <a:sym typeface="Calibri"/>
              </a:rPr>
              <a:t>Improperly mounted electronics. Use custom built PCB if possible. If using stripboard (aka Veroboard), use Kynar wire, ensure proper electrical connection, then epoxy. Electronics should not be left to free float around the CanSat. Also, clean means reliable.</a:t>
            </a:r>
            <a:endParaRPr dirty="0"/>
          </a:p>
          <a:p>
            <a:pPr marL="228594" marR="0" lvl="0" indent="-228594" algn="l" rtl="0">
              <a:lnSpc>
                <a:spcPct val="90000"/>
              </a:lnSpc>
              <a:spcBef>
                <a:spcPts val="1000"/>
              </a:spcBef>
              <a:spcAft>
                <a:spcPts val="0"/>
              </a:spcAft>
              <a:buClr>
                <a:schemeClr val="dk1"/>
              </a:buClr>
              <a:buSzPts val="2400"/>
              <a:buFont typeface="Arial"/>
              <a:buChar char="•"/>
            </a:pPr>
            <a:r>
              <a:rPr lang="en-GB" sz="2400" b="0" i="0" u="none" strike="noStrike" cap="none" dirty="0">
                <a:solidFill>
                  <a:schemeClr val="dk1"/>
                </a:solidFill>
                <a:latin typeface="Calibri"/>
                <a:ea typeface="Calibri"/>
                <a:cs typeface="Calibri"/>
                <a:sym typeface="Calibri"/>
              </a:rPr>
              <a:t>When testing. Always check your electrical connections. You can use a Digital </a:t>
            </a:r>
            <a:r>
              <a:rPr lang="en-GB" sz="2400" b="0" i="0" u="none" strike="noStrike" cap="none" dirty="0" err="1">
                <a:solidFill>
                  <a:schemeClr val="dk1"/>
                </a:solidFill>
                <a:latin typeface="Calibri"/>
                <a:ea typeface="Calibri"/>
                <a:cs typeface="Calibri"/>
                <a:sym typeface="Calibri"/>
              </a:rPr>
              <a:t>Multimeter</a:t>
            </a:r>
            <a:r>
              <a:rPr lang="en-GB" sz="2400" b="0" i="0" u="none" strike="noStrike" cap="none" dirty="0">
                <a:solidFill>
                  <a:schemeClr val="dk1"/>
                </a:solidFill>
                <a:latin typeface="Calibri"/>
                <a:ea typeface="Calibri"/>
                <a:cs typeface="Calibri"/>
                <a:sym typeface="Calibri"/>
              </a:rPr>
              <a:t> for this.</a:t>
            </a:r>
            <a:endParaRPr dirty="0"/>
          </a:p>
          <a:p>
            <a:pPr marL="228594" marR="0" lvl="0" indent="-76193" algn="l" rtl="0">
              <a:lnSpc>
                <a:spcPct val="90000"/>
              </a:lnSpc>
              <a:spcBef>
                <a:spcPts val="1000"/>
              </a:spcBef>
              <a:spcAft>
                <a:spcPts val="0"/>
              </a:spcAft>
              <a:buClr>
                <a:schemeClr val="dk1"/>
              </a:buClr>
              <a:buSzPts val="2400"/>
              <a:buFont typeface="Arial"/>
              <a:buNone/>
            </a:pPr>
            <a:endParaRPr sz="2400" b="0" i="0" u="none" strike="noStrike" cap="none" dirty="0">
              <a:solidFill>
                <a:schemeClr val="dk1"/>
              </a:solidFill>
              <a:latin typeface="Calibri"/>
              <a:ea typeface="Calibri"/>
              <a:cs typeface="Calibri"/>
              <a:sym typeface="Calibri"/>
            </a:endParaRPr>
          </a:p>
        </p:txBody>
      </p:sp>
      <p:sp>
        <p:nvSpPr>
          <p:cNvPr id="308" name="Google Shape;308;p37"/>
          <p:cNvSpPr txBox="1">
            <a:spLocks noGrp="1"/>
          </p:cNvSpPr>
          <p:nvPr>
            <p:ph type="ftr" idx="11"/>
          </p:nvPr>
        </p:nvSpPr>
        <p:spPr>
          <a:xfrm>
            <a:off x="4038597" y="6356350"/>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888888"/>
              </a:buClr>
              <a:buSzPts val="1200"/>
              <a:buFont typeface="Calibri"/>
              <a:buNone/>
            </a:pPr>
            <a:r>
              <a:rPr lang="en-GB" sz="1200" b="0" i="0" u="none" strike="noStrike" cap="none" dirty="0">
                <a:solidFill>
                  <a:srgbClr val="888888"/>
                </a:solidFill>
                <a:latin typeface="Calibri"/>
                <a:ea typeface="Calibri"/>
                <a:cs typeface="Calibri"/>
                <a:sym typeface="Calibri"/>
              </a:rPr>
              <a:t>CanSat Competition UK Design Review 2019/20</a:t>
            </a:r>
            <a:endParaRPr dirty="0"/>
          </a:p>
        </p:txBody>
      </p:sp>
      <p:sp>
        <p:nvSpPr>
          <p:cNvPr id="309" name="Google Shape;309;p37"/>
          <p:cNvSpPr txBox="1">
            <a:spLocks noGrp="1"/>
          </p:cNvSpPr>
          <p:nvPr>
            <p:ph type="sldNum" idx="12"/>
          </p:nvPr>
        </p:nvSpPr>
        <p:spPr>
          <a:xfrm>
            <a:off x="9281821" y="6356351"/>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88888"/>
              </a:buClr>
              <a:buSzPts val="1200"/>
              <a:buFont typeface="Calibri"/>
              <a:buNone/>
            </a:pPr>
            <a:fld id="{00000000-1234-1234-1234-123412341234}" type="slidenum">
              <a:rPr lang="en-GB" sz="1200" b="0" i="0" u="none" strike="noStrike" cap="none">
                <a:solidFill>
                  <a:srgbClr val="888888"/>
                </a:solidFill>
                <a:latin typeface="Calibri"/>
                <a:ea typeface="Calibri"/>
                <a:cs typeface="Calibri"/>
                <a:sym typeface="Calibri"/>
              </a:rPr>
              <a:t>31</a:t>
            </a:fld>
            <a:endParaRPr sz="1200" b="0" i="0" u="none" strike="noStrike" cap="none">
              <a:solidFill>
                <a:srgbClr val="888888"/>
              </a:solidFill>
              <a:latin typeface="Calibri"/>
              <a:ea typeface="Calibri"/>
              <a:cs typeface="Calibri"/>
              <a:sym typeface="Calibri"/>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Google Shape;314;p38"/>
          <p:cNvSpPr txBox="1">
            <a:spLocks noGrp="1"/>
          </p:cNvSpPr>
          <p:nvPr>
            <p:ph type="title"/>
          </p:nvPr>
        </p:nvSpPr>
        <p:spPr>
          <a:xfrm>
            <a:off x="2769576" y="136527"/>
            <a:ext cx="6646986" cy="731666"/>
          </a:xfrm>
          <a:prstGeom prst="rect">
            <a:avLst/>
          </a:prstGeom>
          <a:noFill/>
          <a:ln>
            <a:noFill/>
          </a:ln>
        </p:spPr>
        <p:txBody>
          <a:bodyPr spcFirstLastPara="1" wrap="square" lIns="91425" tIns="45700" rIns="91425" bIns="45700" anchor="b" anchorCtr="0">
            <a:noAutofit/>
          </a:bodyPr>
          <a:lstStyle/>
          <a:p>
            <a:pPr marL="0" marR="0" lvl="0" indent="0" algn="ctr" rtl="0">
              <a:lnSpc>
                <a:spcPct val="90000"/>
              </a:lnSpc>
              <a:spcBef>
                <a:spcPts val="0"/>
              </a:spcBef>
              <a:spcAft>
                <a:spcPts val="0"/>
              </a:spcAft>
              <a:buClr>
                <a:srgbClr val="7030A0"/>
              </a:buClr>
              <a:buSzPts val="3600"/>
              <a:buFont typeface="Calibri"/>
              <a:buNone/>
            </a:pPr>
            <a:r>
              <a:rPr lang="en-GB" sz="3600" b="1" i="0" u="none" strike="noStrike" cap="none">
                <a:solidFill>
                  <a:srgbClr val="7030A0"/>
                </a:solidFill>
                <a:latin typeface="Calibri"/>
                <a:ea typeface="Calibri"/>
                <a:cs typeface="Calibri"/>
                <a:sym typeface="Calibri"/>
              </a:rPr>
              <a:t>Other 2</a:t>
            </a:r>
            <a:endParaRPr sz="3600" b="1" i="0" u="none" strike="noStrike" cap="none">
              <a:solidFill>
                <a:srgbClr val="7030A0"/>
              </a:solidFill>
              <a:latin typeface="Calibri"/>
              <a:ea typeface="Calibri"/>
              <a:cs typeface="Calibri"/>
              <a:sym typeface="Calibri"/>
            </a:endParaRPr>
          </a:p>
        </p:txBody>
      </p:sp>
      <p:sp>
        <p:nvSpPr>
          <p:cNvPr id="315" name="Google Shape;315;p38"/>
          <p:cNvSpPr txBox="1">
            <a:spLocks noGrp="1"/>
          </p:cNvSpPr>
          <p:nvPr>
            <p:ph type="body" idx="1"/>
          </p:nvPr>
        </p:nvSpPr>
        <p:spPr>
          <a:xfrm>
            <a:off x="166977" y="1014976"/>
            <a:ext cx="11858043" cy="5184213"/>
          </a:xfrm>
          <a:prstGeom prst="rect">
            <a:avLst/>
          </a:prstGeom>
          <a:noFill/>
          <a:ln>
            <a:noFill/>
          </a:ln>
        </p:spPr>
        <p:txBody>
          <a:bodyPr spcFirstLastPara="1" wrap="square" lIns="91425" tIns="45700" rIns="91425" bIns="45700" anchor="t" anchorCtr="0">
            <a:noAutofit/>
          </a:bodyPr>
          <a:lstStyle/>
          <a:p>
            <a:pPr marL="228594" marR="0" lvl="0" indent="-228594" algn="l" rtl="0">
              <a:lnSpc>
                <a:spcPct val="90000"/>
              </a:lnSpc>
              <a:spcBef>
                <a:spcPts val="0"/>
              </a:spcBef>
              <a:spcAft>
                <a:spcPts val="0"/>
              </a:spcAft>
              <a:buClr>
                <a:schemeClr val="dk1"/>
              </a:buClr>
              <a:buSzPts val="2400"/>
              <a:buFont typeface="Arial"/>
              <a:buChar char="•"/>
            </a:pPr>
            <a:r>
              <a:rPr lang="en-GB" sz="2400" b="0" i="0" u="none" strike="noStrike" cap="none" dirty="0">
                <a:solidFill>
                  <a:schemeClr val="dk1"/>
                </a:solidFill>
                <a:latin typeface="Calibri"/>
                <a:ea typeface="Calibri"/>
                <a:cs typeface="Calibri"/>
                <a:sym typeface="Calibri"/>
              </a:rPr>
              <a:t>Ensure that the requirements are well understood and re-examined regularly.</a:t>
            </a:r>
            <a:endParaRPr dirty="0"/>
          </a:p>
          <a:p>
            <a:pPr marL="228594" marR="0" lvl="0" indent="-228594" algn="l" rtl="0">
              <a:lnSpc>
                <a:spcPct val="90000"/>
              </a:lnSpc>
              <a:spcBef>
                <a:spcPts val="1000"/>
              </a:spcBef>
              <a:spcAft>
                <a:spcPts val="0"/>
              </a:spcAft>
              <a:buClr>
                <a:schemeClr val="dk1"/>
              </a:buClr>
              <a:buSzPts val="2400"/>
              <a:buFont typeface="Arial"/>
              <a:buChar char="•"/>
            </a:pPr>
            <a:r>
              <a:rPr lang="en-GB" sz="2400" b="0" i="0" u="none" strike="noStrike" cap="none" dirty="0">
                <a:solidFill>
                  <a:schemeClr val="dk1"/>
                </a:solidFill>
                <a:latin typeface="Calibri"/>
                <a:ea typeface="Calibri"/>
                <a:cs typeface="Calibri"/>
                <a:sym typeface="Calibri"/>
              </a:rPr>
              <a:t>Murphy’s Laws.</a:t>
            </a:r>
            <a:endParaRPr dirty="0"/>
          </a:p>
          <a:p>
            <a:pPr marL="228594" marR="0" lvl="0" indent="-228594" algn="l" rtl="0">
              <a:lnSpc>
                <a:spcPct val="90000"/>
              </a:lnSpc>
              <a:spcBef>
                <a:spcPts val="1000"/>
              </a:spcBef>
              <a:spcAft>
                <a:spcPts val="0"/>
              </a:spcAft>
              <a:buClr>
                <a:schemeClr val="dk1"/>
              </a:buClr>
              <a:buSzPts val="2400"/>
              <a:buFont typeface="Arial"/>
              <a:buChar char="•"/>
            </a:pPr>
            <a:r>
              <a:rPr lang="en-GB" sz="2400" b="0" i="0" u="none" strike="noStrike" cap="none" dirty="0">
                <a:solidFill>
                  <a:schemeClr val="dk1"/>
                </a:solidFill>
                <a:latin typeface="Calibri"/>
                <a:ea typeface="Calibri"/>
                <a:cs typeface="Calibri"/>
                <a:sym typeface="Calibri"/>
              </a:rPr>
              <a:t>3D printing is a pretty expensive way to learn.</a:t>
            </a:r>
            <a:endParaRPr dirty="0"/>
          </a:p>
          <a:p>
            <a:pPr marL="228594" marR="0" lvl="0" indent="-228594" algn="l" rtl="0">
              <a:lnSpc>
                <a:spcPct val="90000"/>
              </a:lnSpc>
              <a:spcBef>
                <a:spcPts val="1000"/>
              </a:spcBef>
              <a:spcAft>
                <a:spcPts val="0"/>
              </a:spcAft>
              <a:buClr>
                <a:schemeClr val="dk1"/>
              </a:buClr>
              <a:buSzPts val="2400"/>
              <a:buFont typeface="Arial"/>
              <a:buChar char="•"/>
            </a:pPr>
            <a:r>
              <a:rPr lang="en-GB" sz="2400" b="0" i="0" u="none" strike="noStrike" cap="none" dirty="0">
                <a:solidFill>
                  <a:schemeClr val="dk1"/>
                </a:solidFill>
                <a:latin typeface="Calibri"/>
                <a:ea typeface="Calibri"/>
                <a:cs typeface="Calibri"/>
                <a:sym typeface="Calibri"/>
              </a:rPr>
              <a:t>Designing is half the fun. Building something actually sturdy is the other part of the challenge.</a:t>
            </a:r>
            <a:endParaRPr dirty="0"/>
          </a:p>
          <a:p>
            <a:pPr marL="228594" marR="0" lvl="0" indent="-228594" algn="l" rtl="0">
              <a:lnSpc>
                <a:spcPct val="90000"/>
              </a:lnSpc>
              <a:spcBef>
                <a:spcPts val="1000"/>
              </a:spcBef>
              <a:spcAft>
                <a:spcPts val="0"/>
              </a:spcAft>
              <a:buClr>
                <a:schemeClr val="dk1"/>
              </a:buClr>
              <a:buSzPts val="2400"/>
              <a:buFont typeface="Arial"/>
              <a:buChar char="•"/>
            </a:pPr>
            <a:r>
              <a:rPr lang="en-GB" sz="2400" b="0" i="0" u="none" strike="noStrike" cap="none" dirty="0">
                <a:solidFill>
                  <a:schemeClr val="dk1"/>
                </a:solidFill>
                <a:latin typeface="Calibri"/>
                <a:ea typeface="Calibri"/>
                <a:cs typeface="Calibri"/>
                <a:sym typeface="Calibri"/>
              </a:rPr>
              <a:t>Practice makes perfect.</a:t>
            </a:r>
            <a:endParaRPr dirty="0"/>
          </a:p>
          <a:p>
            <a:pPr marL="228594" marR="0" lvl="0" indent="-228594" algn="l" rtl="0">
              <a:lnSpc>
                <a:spcPct val="90000"/>
              </a:lnSpc>
              <a:spcBef>
                <a:spcPts val="1000"/>
              </a:spcBef>
              <a:spcAft>
                <a:spcPts val="0"/>
              </a:spcAft>
              <a:buClr>
                <a:schemeClr val="dk1"/>
              </a:buClr>
              <a:buSzPts val="2400"/>
              <a:buFont typeface="Arial"/>
              <a:buChar char="•"/>
            </a:pPr>
            <a:r>
              <a:rPr lang="en-GB" sz="2400" b="0" i="0" u="none" strike="noStrike" cap="none" dirty="0">
                <a:solidFill>
                  <a:schemeClr val="dk1"/>
                </a:solidFill>
                <a:latin typeface="Calibri"/>
                <a:ea typeface="Calibri"/>
                <a:cs typeface="Calibri"/>
                <a:sym typeface="Calibri"/>
              </a:rPr>
              <a:t>Things take longer and cost more than planned – optimism bias.</a:t>
            </a:r>
            <a:endParaRPr dirty="0"/>
          </a:p>
        </p:txBody>
      </p:sp>
      <p:sp>
        <p:nvSpPr>
          <p:cNvPr id="316" name="Google Shape;316;p38"/>
          <p:cNvSpPr txBox="1">
            <a:spLocks noGrp="1"/>
          </p:cNvSpPr>
          <p:nvPr>
            <p:ph type="ftr" idx="11"/>
          </p:nvPr>
        </p:nvSpPr>
        <p:spPr>
          <a:xfrm>
            <a:off x="4038597" y="6356350"/>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888888"/>
              </a:buClr>
              <a:buSzPts val="1200"/>
              <a:buFont typeface="Calibri"/>
              <a:buNone/>
            </a:pPr>
            <a:r>
              <a:rPr lang="en-GB" sz="1200" b="0" i="0" u="none" strike="noStrike" cap="none" dirty="0">
                <a:solidFill>
                  <a:srgbClr val="888888"/>
                </a:solidFill>
                <a:latin typeface="Calibri"/>
                <a:ea typeface="Calibri"/>
                <a:cs typeface="Calibri"/>
                <a:sym typeface="Calibri"/>
              </a:rPr>
              <a:t>CanSat Competition UK Design Review 2019/20</a:t>
            </a:r>
            <a:endParaRPr dirty="0"/>
          </a:p>
        </p:txBody>
      </p:sp>
      <p:sp>
        <p:nvSpPr>
          <p:cNvPr id="317" name="Google Shape;317;p38"/>
          <p:cNvSpPr txBox="1">
            <a:spLocks noGrp="1"/>
          </p:cNvSpPr>
          <p:nvPr>
            <p:ph type="sldNum" idx="12"/>
          </p:nvPr>
        </p:nvSpPr>
        <p:spPr>
          <a:xfrm>
            <a:off x="9281821" y="6356351"/>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88888"/>
              </a:buClr>
              <a:buSzPts val="1200"/>
              <a:buFont typeface="Calibri"/>
              <a:buNone/>
            </a:pPr>
            <a:fld id="{00000000-1234-1234-1234-123412341234}" type="slidenum">
              <a:rPr lang="en-GB" sz="1200" b="0" i="0" u="none" strike="noStrike" cap="none">
                <a:solidFill>
                  <a:srgbClr val="888888"/>
                </a:solidFill>
                <a:latin typeface="Calibri"/>
                <a:ea typeface="Calibri"/>
                <a:cs typeface="Calibri"/>
                <a:sym typeface="Calibri"/>
              </a:rPr>
              <a:t>32</a:t>
            </a:fld>
            <a:endParaRPr sz="1200" b="0" i="0" u="none" strike="noStrike" cap="none">
              <a:solidFill>
                <a:srgbClr val="888888"/>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15"/>
          <p:cNvSpPr txBox="1">
            <a:spLocks noGrp="1"/>
          </p:cNvSpPr>
          <p:nvPr>
            <p:ph type="title"/>
          </p:nvPr>
        </p:nvSpPr>
        <p:spPr>
          <a:xfrm>
            <a:off x="2769576" y="136527"/>
            <a:ext cx="6646986" cy="731666"/>
          </a:xfrm>
          <a:prstGeom prst="rect">
            <a:avLst/>
          </a:prstGeom>
          <a:noFill/>
          <a:ln>
            <a:noFill/>
          </a:ln>
        </p:spPr>
        <p:txBody>
          <a:bodyPr spcFirstLastPara="1" wrap="square" lIns="91425" tIns="45700" rIns="91425" bIns="45700" anchor="b" anchorCtr="0">
            <a:noAutofit/>
          </a:bodyPr>
          <a:lstStyle/>
          <a:p>
            <a:pPr marL="0" marR="0" lvl="0" indent="0" algn="ctr" rtl="0">
              <a:lnSpc>
                <a:spcPct val="90000"/>
              </a:lnSpc>
              <a:spcBef>
                <a:spcPts val="0"/>
              </a:spcBef>
              <a:spcAft>
                <a:spcPts val="0"/>
              </a:spcAft>
              <a:buClr>
                <a:srgbClr val="7030A0"/>
              </a:buClr>
              <a:buSzPts val="3600"/>
              <a:buFont typeface="Calibri"/>
              <a:buNone/>
            </a:pPr>
            <a:r>
              <a:rPr lang="en-GB" sz="3600" b="1" i="0" u="none" strike="noStrike" cap="none" dirty="0">
                <a:solidFill>
                  <a:srgbClr val="7030A0"/>
                </a:solidFill>
                <a:latin typeface="Calibri"/>
                <a:ea typeface="Calibri"/>
                <a:cs typeface="Calibri"/>
                <a:sym typeface="Calibri"/>
              </a:rPr>
              <a:t>Team Organization</a:t>
            </a:r>
            <a:endParaRPr sz="3600" b="1" i="0" u="none" strike="noStrike" cap="none" dirty="0">
              <a:solidFill>
                <a:srgbClr val="7030A0"/>
              </a:solidFill>
              <a:latin typeface="Calibri"/>
              <a:ea typeface="Calibri"/>
              <a:cs typeface="Calibri"/>
              <a:sym typeface="Calibri"/>
            </a:endParaRPr>
          </a:p>
        </p:txBody>
      </p:sp>
      <p:sp>
        <p:nvSpPr>
          <p:cNvPr id="109" name="Google Shape;109;p15"/>
          <p:cNvSpPr txBox="1">
            <a:spLocks noGrp="1"/>
          </p:cNvSpPr>
          <p:nvPr>
            <p:ph type="ftr" idx="11"/>
          </p:nvPr>
        </p:nvSpPr>
        <p:spPr>
          <a:xfrm>
            <a:off x="4038597" y="6356350"/>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888888"/>
              </a:buClr>
              <a:buSzPts val="1200"/>
              <a:buFont typeface="Calibri"/>
              <a:buNone/>
            </a:pPr>
            <a:r>
              <a:rPr lang="en-GB" sz="1200" b="0" i="0" u="none" strike="noStrike" cap="none" dirty="0">
                <a:solidFill>
                  <a:srgbClr val="888888"/>
                </a:solidFill>
                <a:latin typeface="Calibri"/>
                <a:ea typeface="Calibri"/>
                <a:cs typeface="Calibri"/>
                <a:sym typeface="Calibri"/>
              </a:rPr>
              <a:t>CanSat Competition UK Design Review 2019/20</a:t>
            </a:r>
            <a:endParaRPr dirty="0"/>
          </a:p>
        </p:txBody>
      </p:sp>
      <p:sp>
        <p:nvSpPr>
          <p:cNvPr id="110" name="Google Shape;110;p15"/>
          <p:cNvSpPr txBox="1">
            <a:spLocks noGrp="1"/>
          </p:cNvSpPr>
          <p:nvPr>
            <p:ph type="sldNum" idx="12"/>
          </p:nvPr>
        </p:nvSpPr>
        <p:spPr>
          <a:xfrm>
            <a:off x="9281821" y="6356351"/>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88888"/>
              </a:buClr>
              <a:buSzPts val="1200"/>
              <a:buFont typeface="Calibri"/>
              <a:buNone/>
            </a:pPr>
            <a:fld id="{00000000-1234-1234-1234-123412341234}" type="slidenum">
              <a:rPr lang="en-GB" sz="1200" b="0" i="0" u="none" strike="noStrike" cap="none">
                <a:solidFill>
                  <a:srgbClr val="888888"/>
                </a:solidFill>
                <a:latin typeface="Calibri"/>
                <a:ea typeface="Calibri"/>
                <a:cs typeface="Calibri"/>
                <a:sym typeface="Calibri"/>
              </a:rPr>
              <a:t>4</a:t>
            </a:fld>
            <a:endParaRPr sz="1200" b="0" i="0" u="none" strike="noStrike" cap="none">
              <a:solidFill>
                <a:srgbClr val="888888"/>
              </a:solidFill>
              <a:latin typeface="Calibri"/>
              <a:ea typeface="Calibri"/>
              <a:cs typeface="Calibri"/>
              <a:sym typeface="Calibri"/>
            </a:endParaRPr>
          </a:p>
        </p:txBody>
      </p:sp>
      <p:pic>
        <p:nvPicPr>
          <p:cNvPr id="2" name="Slide 3">
            <a:hlinkClick r:id="" action="ppaction://media"/>
            <a:extLst>
              <a:ext uri="{FF2B5EF4-FFF2-40B4-BE49-F238E27FC236}">
                <a16:creationId xmlns:a16="http://schemas.microsoft.com/office/drawing/2014/main" id="{68819604-DCB9-4490-A0AD-AC714230F26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92075" y="6358978"/>
            <a:ext cx="406400" cy="406400"/>
          </a:xfrm>
          <a:prstGeom prst="rect">
            <a:avLst/>
          </a:prstGeom>
        </p:spPr>
      </p:pic>
      <p:pic>
        <p:nvPicPr>
          <p:cNvPr id="6" name="Picture 5" descr="A screenshot of a cell phone&#10;&#10;Description automatically generated">
            <a:extLst>
              <a:ext uri="{FF2B5EF4-FFF2-40B4-BE49-F238E27FC236}">
                <a16:creationId xmlns:a16="http://schemas.microsoft.com/office/drawing/2014/main" id="{E4042D62-D3B1-4ECC-9850-36DD885D4B1B}"/>
              </a:ext>
            </a:extLst>
          </p:cNvPr>
          <p:cNvPicPr>
            <a:picLocks noChangeAspect="1"/>
          </p:cNvPicPr>
          <p:nvPr/>
        </p:nvPicPr>
        <p:blipFill>
          <a:blip r:embed="rId6"/>
          <a:stretch>
            <a:fillRect/>
          </a:stretch>
        </p:blipFill>
        <p:spPr>
          <a:xfrm>
            <a:off x="2769576" y="1283335"/>
            <a:ext cx="6303963" cy="446913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1217"/>
    </mc:Choice>
    <mc:Fallback xmlns="">
      <p:transition spd="slow" advTm="312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121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16"/>
          <p:cNvSpPr txBox="1">
            <a:spLocks noGrp="1"/>
          </p:cNvSpPr>
          <p:nvPr>
            <p:ph type="title"/>
          </p:nvPr>
        </p:nvSpPr>
        <p:spPr>
          <a:xfrm>
            <a:off x="2769576" y="136527"/>
            <a:ext cx="6646986" cy="731666"/>
          </a:xfrm>
          <a:prstGeom prst="rect">
            <a:avLst/>
          </a:prstGeom>
          <a:noFill/>
          <a:ln>
            <a:noFill/>
          </a:ln>
        </p:spPr>
        <p:txBody>
          <a:bodyPr spcFirstLastPara="1" wrap="square" lIns="91425" tIns="45700" rIns="91425" bIns="45700" anchor="b" anchorCtr="0">
            <a:noAutofit/>
          </a:bodyPr>
          <a:lstStyle/>
          <a:p>
            <a:pPr marL="0" marR="0" lvl="0" indent="0" algn="ctr" rtl="0">
              <a:lnSpc>
                <a:spcPct val="90000"/>
              </a:lnSpc>
              <a:spcBef>
                <a:spcPts val="0"/>
              </a:spcBef>
              <a:spcAft>
                <a:spcPts val="0"/>
              </a:spcAft>
              <a:buClr>
                <a:srgbClr val="7030A0"/>
              </a:buClr>
              <a:buSzPts val="3600"/>
              <a:buFont typeface="Calibri"/>
              <a:buNone/>
            </a:pPr>
            <a:r>
              <a:rPr lang="en-GB" sz="3600" b="1" i="0" u="none" strike="noStrike" cap="none">
                <a:solidFill>
                  <a:srgbClr val="7030A0"/>
                </a:solidFill>
                <a:latin typeface="Calibri"/>
                <a:ea typeface="Calibri"/>
                <a:cs typeface="Calibri"/>
                <a:sym typeface="Calibri"/>
              </a:rPr>
              <a:t>Acronyms</a:t>
            </a:r>
            <a:endParaRPr sz="3600" b="1" i="0" u="none" strike="noStrike" cap="none">
              <a:solidFill>
                <a:srgbClr val="7030A0"/>
              </a:solidFill>
              <a:latin typeface="Calibri"/>
              <a:ea typeface="Calibri"/>
              <a:cs typeface="Calibri"/>
              <a:sym typeface="Calibri"/>
            </a:endParaRPr>
          </a:p>
        </p:txBody>
      </p:sp>
      <p:sp>
        <p:nvSpPr>
          <p:cNvPr id="138" name="Google Shape;138;p16"/>
          <p:cNvSpPr txBox="1">
            <a:spLocks noGrp="1"/>
          </p:cNvSpPr>
          <p:nvPr>
            <p:ph type="ftr" idx="11"/>
          </p:nvPr>
        </p:nvSpPr>
        <p:spPr>
          <a:xfrm>
            <a:off x="4038597" y="6356350"/>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888888"/>
              </a:buClr>
              <a:buSzPts val="1200"/>
              <a:buFont typeface="Calibri"/>
              <a:buNone/>
            </a:pPr>
            <a:r>
              <a:rPr lang="en-GB" sz="1200" b="0" i="0" u="none" strike="noStrike" cap="none" dirty="0">
                <a:solidFill>
                  <a:srgbClr val="888888"/>
                </a:solidFill>
                <a:latin typeface="Calibri"/>
                <a:ea typeface="Calibri"/>
                <a:cs typeface="Calibri"/>
                <a:sym typeface="Calibri"/>
              </a:rPr>
              <a:t>CanSat Competition UK Design Review 2019/20</a:t>
            </a:r>
            <a:endParaRPr dirty="0"/>
          </a:p>
        </p:txBody>
      </p:sp>
      <p:sp>
        <p:nvSpPr>
          <p:cNvPr id="139" name="Google Shape;139;p16"/>
          <p:cNvSpPr txBox="1">
            <a:spLocks noGrp="1"/>
          </p:cNvSpPr>
          <p:nvPr>
            <p:ph type="sldNum" idx="12"/>
          </p:nvPr>
        </p:nvSpPr>
        <p:spPr>
          <a:xfrm>
            <a:off x="9281821" y="6356351"/>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88888"/>
              </a:buClr>
              <a:buSzPts val="1200"/>
              <a:buFont typeface="Calibri"/>
              <a:buNone/>
            </a:pPr>
            <a:fld id="{00000000-1234-1234-1234-123412341234}" type="slidenum">
              <a:rPr lang="en-GB" sz="1200" b="0" i="0" u="none" strike="noStrike" cap="none">
                <a:solidFill>
                  <a:srgbClr val="888888"/>
                </a:solidFill>
                <a:latin typeface="Calibri"/>
                <a:ea typeface="Calibri"/>
                <a:cs typeface="Calibri"/>
                <a:sym typeface="Calibri"/>
              </a:rPr>
              <a:t>5</a:t>
            </a:fld>
            <a:endParaRPr sz="1200" b="0" i="0" u="none" strike="noStrike" cap="none">
              <a:solidFill>
                <a:srgbClr val="888888"/>
              </a:solidFill>
              <a:latin typeface="Calibri"/>
              <a:ea typeface="Calibri"/>
              <a:cs typeface="Calibri"/>
              <a:sym typeface="Calibri"/>
            </a:endParaRPr>
          </a:p>
        </p:txBody>
      </p:sp>
      <p:sp>
        <p:nvSpPr>
          <p:cNvPr id="140" name="Google Shape;140;p16"/>
          <p:cNvSpPr txBox="1"/>
          <p:nvPr/>
        </p:nvSpPr>
        <p:spPr>
          <a:xfrm>
            <a:off x="295275" y="1152525"/>
            <a:ext cx="11620500" cy="4638675"/>
          </a:xfrm>
          <a:prstGeom prst="rect">
            <a:avLst/>
          </a:prstGeom>
          <a:noFill/>
          <a:ln>
            <a:noFill/>
          </a:ln>
        </p:spPr>
        <p:txBody>
          <a:bodyPr spcFirstLastPara="1" wrap="square" lIns="91425" tIns="45700" rIns="91425" bIns="45700" anchor="t" anchorCtr="0">
            <a:noAutofit/>
          </a:bodyPr>
          <a:lstStyle/>
          <a:p>
            <a:pPr marL="285750" marR="0" lvl="0" indent="-285750" algn="l" rtl="0">
              <a:lnSpc>
                <a:spcPct val="100000"/>
              </a:lnSpc>
              <a:spcBef>
                <a:spcPts val="0"/>
              </a:spcBef>
              <a:spcAft>
                <a:spcPts val="0"/>
              </a:spcAft>
              <a:buClr>
                <a:srgbClr val="000000"/>
              </a:buClr>
              <a:buSzPts val="2000"/>
              <a:buFont typeface="Arial"/>
              <a:buChar char="•"/>
            </a:pPr>
            <a:r>
              <a:rPr lang="en-GB" sz="2000" b="0" i="0" u="none" strike="noStrike" cap="none" dirty="0">
                <a:solidFill>
                  <a:srgbClr val="000000"/>
                </a:solidFill>
                <a:latin typeface="Calibri"/>
                <a:ea typeface="Calibri"/>
                <a:cs typeface="Calibri"/>
                <a:sym typeface="Calibri"/>
              </a:rPr>
              <a:t>Acronyms:</a:t>
            </a:r>
            <a:endParaRPr dirty="0"/>
          </a:p>
          <a:p>
            <a:pPr marL="742950" marR="0" lvl="1" indent="-285750" algn="l" rtl="0">
              <a:lnSpc>
                <a:spcPct val="100000"/>
              </a:lnSpc>
              <a:spcBef>
                <a:spcPts val="0"/>
              </a:spcBef>
              <a:spcAft>
                <a:spcPts val="0"/>
              </a:spcAft>
              <a:buClr>
                <a:srgbClr val="000000"/>
              </a:buClr>
              <a:buSzPts val="2000"/>
              <a:buFont typeface="Arial"/>
              <a:buChar char="•"/>
            </a:pPr>
            <a:r>
              <a:rPr lang="en-GB" sz="2000" b="0" i="0" u="none" strike="noStrike" cap="none" dirty="0">
                <a:solidFill>
                  <a:srgbClr val="000000"/>
                </a:solidFill>
                <a:latin typeface="Calibri"/>
                <a:ea typeface="Calibri"/>
                <a:cs typeface="Calibri"/>
                <a:sym typeface="Calibri"/>
              </a:rPr>
              <a:t>Communications and Data Handling (CDH)</a:t>
            </a:r>
            <a:endParaRPr dirty="0"/>
          </a:p>
          <a:p>
            <a:pPr marL="742950" marR="0" lvl="1" indent="-285750" algn="l" rtl="0">
              <a:lnSpc>
                <a:spcPct val="100000"/>
              </a:lnSpc>
              <a:spcBef>
                <a:spcPts val="0"/>
              </a:spcBef>
              <a:spcAft>
                <a:spcPts val="0"/>
              </a:spcAft>
              <a:buClr>
                <a:srgbClr val="000000"/>
              </a:buClr>
              <a:buSzPts val="2000"/>
              <a:buFont typeface="Arial"/>
              <a:buChar char="•"/>
            </a:pPr>
            <a:r>
              <a:rPr lang="en-GB" sz="2000" b="0" i="0" u="none" strike="noStrike" cap="none" dirty="0">
                <a:solidFill>
                  <a:srgbClr val="000000"/>
                </a:solidFill>
                <a:latin typeface="Calibri"/>
                <a:ea typeface="Calibri"/>
                <a:cs typeface="Calibri"/>
                <a:sym typeface="Calibri"/>
              </a:rPr>
              <a:t>Flight Software (FSW)</a:t>
            </a:r>
            <a:endParaRPr dirty="0"/>
          </a:p>
          <a:p>
            <a:pPr marL="742950" marR="0" lvl="1" indent="-285750" algn="l" rtl="0">
              <a:lnSpc>
                <a:spcPct val="100000"/>
              </a:lnSpc>
              <a:spcBef>
                <a:spcPts val="0"/>
              </a:spcBef>
              <a:spcAft>
                <a:spcPts val="0"/>
              </a:spcAft>
              <a:buClr>
                <a:srgbClr val="000000"/>
              </a:buClr>
              <a:buSzPts val="2000"/>
              <a:buFont typeface="Arial"/>
              <a:buChar char="•"/>
            </a:pPr>
            <a:r>
              <a:rPr lang="en-GB" sz="2000" b="0" i="0" u="none" strike="noStrike" cap="none" dirty="0">
                <a:solidFill>
                  <a:srgbClr val="000000"/>
                </a:solidFill>
                <a:latin typeface="Calibri"/>
                <a:ea typeface="Calibri"/>
                <a:cs typeface="Calibri"/>
                <a:sym typeface="Calibri"/>
              </a:rPr>
              <a:t>Ground Control Station (GCS)</a:t>
            </a:r>
            <a:endParaRPr dirty="0"/>
          </a:p>
          <a:p>
            <a:pPr marL="742950" marR="0" lvl="1" indent="-285750" algn="l" rtl="0">
              <a:lnSpc>
                <a:spcPct val="100000"/>
              </a:lnSpc>
              <a:spcBef>
                <a:spcPts val="0"/>
              </a:spcBef>
              <a:spcAft>
                <a:spcPts val="0"/>
              </a:spcAft>
              <a:buClr>
                <a:srgbClr val="000000"/>
              </a:buClr>
              <a:buSzPts val="2000"/>
              <a:buFont typeface="Arial"/>
              <a:buChar char="•"/>
            </a:pPr>
            <a:r>
              <a:rPr lang="en-GB" sz="2000" b="0" i="0" u="none" strike="noStrike" cap="none" dirty="0">
                <a:solidFill>
                  <a:srgbClr val="000000"/>
                </a:solidFill>
                <a:latin typeface="Calibri"/>
                <a:ea typeface="Calibri"/>
                <a:cs typeface="Calibri"/>
                <a:sym typeface="Calibri"/>
              </a:rPr>
              <a:t>Integration and Testing (I&amp;T)</a:t>
            </a:r>
            <a:endParaRPr dirty="0"/>
          </a:p>
          <a:p>
            <a:pPr marL="742950" marR="0" lvl="1" indent="-285750" algn="l" rtl="0">
              <a:lnSpc>
                <a:spcPct val="100000"/>
              </a:lnSpc>
              <a:spcBef>
                <a:spcPts val="0"/>
              </a:spcBef>
              <a:spcAft>
                <a:spcPts val="0"/>
              </a:spcAft>
              <a:buClr>
                <a:srgbClr val="000000"/>
              </a:buClr>
              <a:buSzPts val="2000"/>
              <a:buFont typeface="Arial"/>
              <a:buChar char="•"/>
            </a:pPr>
            <a:r>
              <a:rPr lang="en-GB" sz="2000" b="0" i="0" u="none" strike="noStrike" cap="none" dirty="0">
                <a:solidFill>
                  <a:srgbClr val="000000"/>
                </a:solidFill>
                <a:latin typeface="Calibri"/>
                <a:ea typeface="Calibri"/>
                <a:cs typeface="Calibri"/>
                <a:sym typeface="Calibri"/>
              </a:rPr>
              <a:t>Project Management (PM)</a:t>
            </a:r>
            <a:endParaRPr dirty="0"/>
          </a:p>
          <a:p>
            <a:pPr marL="742950" marR="0" lvl="1" indent="-285750" algn="l" rtl="0">
              <a:lnSpc>
                <a:spcPct val="100000"/>
              </a:lnSpc>
              <a:spcBef>
                <a:spcPts val="0"/>
              </a:spcBef>
              <a:spcAft>
                <a:spcPts val="0"/>
              </a:spcAft>
              <a:buClr>
                <a:srgbClr val="000000"/>
              </a:buClr>
              <a:buSzPts val="2000"/>
              <a:buFont typeface="Arial"/>
              <a:buChar char="•"/>
            </a:pPr>
            <a:r>
              <a:rPr lang="en-GB" sz="2000" b="0" i="0" u="none" strike="noStrike" cap="none" dirty="0">
                <a:solidFill>
                  <a:srgbClr val="000000"/>
                </a:solidFill>
                <a:latin typeface="Calibri"/>
                <a:ea typeface="Calibri"/>
                <a:cs typeface="Calibri"/>
                <a:sym typeface="Calibri"/>
              </a:rPr>
              <a:t>Graphical User Interface (GUI)</a:t>
            </a:r>
          </a:p>
          <a:p>
            <a:pPr marL="742950" marR="0" lvl="1" indent="-285750" algn="l" rtl="0">
              <a:lnSpc>
                <a:spcPct val="100000"/>
              </a:lnSpc>
              <a:spcBef>
                <a:spcPts val="0"/>
              </a:spcBef>
              <a:spcAft>
                <a:spcPts val="0"/>
              </a:spcAft>
              <a:buClr>
                <a:srgbClr val="000000"/>
              </a:buClr>
              <a:buSzPts val="2000"/>
              <a:buFont typeface="Arial"/>
              <a:buChar char="•"/>
            </a:pPr>
            <a:r>
              <a:rPr lang="en-GB" sz="2000" dirty="0">
                <a:latin typeface="Calibri"/>
                <a:ea typeface="Calibri"/>
                <a:cs typeface="Calibri"/>
                <a:sym typeface="Calibri"/>
              </a:rPr>
              <a:t>Analysis (A)</a:t>
            </a:r>
          </a:p>
          <a:p>
            <a:pPr marL="742950" marR="0" lvl="1" indent="-285750" algn="l" rtl="0">
              <a:lnSpc>
                <a:spcPct val="100000"/>
              </a:lnSpc>
              <a:spcBef>
                <a:spcPts val="0"/>
              </a:spcBef>
              <a:spcAft>
                <a:spcPts val="0"/>
              </a:spcAft>
              <a:buClr>
                <a:srgbClr val="000000"/>
              </a:buClr>
              <a:buSzPts val="2000"/>
              <a:buFont typeface="Arial"/>
              <a:buChar char="•"/>
            </a:pPr>
            <a:r>
              <a:rPr lang="en-GB" sz="2000" b="0" i="0" u="none" strike="noStrike" cap="none" dirty="0">
                <a:solidFill>
                  <a:srgbClr val="000000"/>
                </a:solidFill>
                <a:latin typeface="Calibri"/>
                <a:ea typeface="Calibri"/>
                <a:cs typeface="Calibri"/>
                <a:sym typeface="Calibri"/>
              </a:rPr>
              <a:t>Inspection (I)</a:t>
            </a:r>
          </a:p>
          <a:p>
            <a:pPr marL="742950" marR="0" lvl="1" indent="-285750" algn="l" rtl="0">
              <a:lnSpc>
                <a:spcPct val="100000"/>
              </a:lnSpc>
              <a:spcBef>
                <a:spcPts val="0"/>
              </a:spcBef>
              <a:spcAft>
                <a:spcPts val="0"/>
              </a:spcAft>
              <a:buClr>
                <a:srgbClr val="000000"/>
              </a:buClr>
              <a:buSzPts val="2000"/>
              <a:buFont typeface="Arial"/>
              <a:buChar char="•"/>
            </a:pPr>
            <a:r>
              <a:rPr lang="en-GB" sz="2000" b="0" i="0" u="none" strike="noStrike" cap="none" dirty="0">
                <a:solidFill>
                  <a:srgbClr val="000000"/>
                </a:solidFill>
                <a:latin typeface="Calibri"/>
                <a:ea typeface="Calibri"/>
                <a:cs typeface="Calibri"/>
                <a:sym typeface="Calibri"/>
              </a:rPr>
              <a:t>Testing (T)</a:t>
            </a:r>
          </a:p>
          <a:p>
            <a:pPr marL="742950" marR="0" lvl="1" indent="-285750" algn="l" rtl="0">
              <a:lnSpc>
                <a:spcPct val="100000"/>
              </a:lnSpc>
              <a:spcBef>
                <a:spcPts val="0"/>
              </a:spcBef>
              <a:spcAft>
                <a:spcPts val="0"/>
              </a:spcAft>
              <a:buClr>
                <a:srgbClr val="000000"/>
              </a:buClr>
              <a:buSzPts val="2000"/>
              <a:buFont typeface="Arial"/>
              <a:buChar char="•"/>
            </a:pPr>
            <a:r>
              <a:rPr lang="en-GB" sz="2000" dirty="0">
                <a:latin typeface="Calibri"/>
                <a:ea typeface="Calibri"/>
                <a:cs typeface="Calibri"/>
                <a:sym typeface="Calibri"/>
              </a:rPr>
              <a:t>Demonstration (D)</a:t>
            </a:r>
            <a:endParaRPr lang="en-GB" sz="2000" b="0" i="0" u="none" strike="noStrike" cap="none" dirty="0">
              <a:solidFill>
                <a:srgbClr val="000000"/>
              </a:solidFill>
              <a:latin typeface="Calibri"/>
              <a:ea typeface="Calibri"/>
              <a:cs typeface="Calibri"/>
              <a:sym typeface="Calibri"/>
            </a:endParaRPr>
          </a:p>
          <a:p>
            <a:pPr marL="742950" lvl="2" indent="-285750">
              <a:buSzPts val="2000"/>
              <a:buFont typeface="Arial"/>
              <a:buChar char="•"/>
            </a:pPr>
            <a:endParaRPr lang="en-GB" sz="2000" b="0" i="0" u="none" strike="noStrike" cap="none" dirty="0">
              <a:solidFill>
                <a:srgbClr val="000000"/>
              </a:solidFill>
              <a:latin typeface="Calibri"/>
              <a:ea typeface="Calibri"/>
              <a:cs typeface="Calibri"/>
              <a:sym typeface="Calibri"/>
            </a:endParaRPr>
          </a:p>
          <a:p>
            <a:pPr marL="457200" marR="0" lvl="1" algn="l" rtl="0">
              <a:lnSpc>
                <a:spcPct val="100000"/>
              </a:lnSpc>
              <a:spcBef>
                <a:spcPts val="0"/>
              </a:spcBef>
              <a:spcAft>
                <a:spcPts val="0"/>
              </a:spcAft>
              <a:buClr>
                <a:srgbClr val="000000"/>
              </a:buClr>
              <a:buSzPts val="2000"/>
            </a:pPr>
            <a:endParaRPr lang="en-GB" sz="2000" dirty="0">
              <a:latin typeface="Calibri"/>
              <a:cs typeface="Calibri"/>
              <a:sym typeface="Calibri"/>
            </a:endParaRPr>
          </a:p>
        </p:txBody>
      </p:sp>
      <p:pic>
        <p:nvPicPr>
          <p:cNvPr id="2" name="Slide 4">
            <a:hlinkClick r:id="" action="ppaction://media"/>
            <a:extLst>
              <a:ext uri="{FF2B5EF4-FFF2-40B4-BE49-F238E27FC236}">
                <a16:creationId xmlns:a16="http://schemas.microsoft.com/office/drawing/2014/main" id="{F587CD13-C160-42AC-A0B5-77B187E80B5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92075" y="6451600"/>
            <a:ext cx="406400" cy="4064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43717"/>
    </mc:Choice>
    <mc:Fallback xmlns="">
      <p:transition spd="slow" advTm="1437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371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17"/>
          <p:cNvSpPr txBox="1">
            <a:spLocks noGrp="1"/>
          </p:cNvSpPr>
          <p:nvPr>
            <p:ph type="ctrTitle"/>
          </p:nvPr>
        </p:nvSpPr>
        <p:spPr>
          <a:xfrm>
            <a:off x="1509421" y="3798277"/>
            <a:ext cx="9144000" cy="784348"/>
          </a:xfrm>
          <a:prstGeom prst="rect">
            <a:avLst/>
          </a:prstGeom>
          <a:noFill/>
          <a:ln>
            <a:noFill/>
          </a:ln>
        </p:spPr>
        <p:txBody>
          <a:bodyPr spcFirstLastPara="1" wrap="square" lIns="91425" tIns="45700" rIns="91425" bIns="45700" anchor="b" anchorCtr="0">
            <a:noAutofit/>
          </a:bodyPr>
          <a:lstStyle/>
          <a:p>
            <a:pPr marL="0" marR="0" lvl="0" indent="0" algn="ctr" rtl="0">
              <a:lnSpc>
                <a:spcPct val="90000"/>
              </a:lnSpc>
              <a:spcBef>
                <a:spcPts val="0"/>
              </a:spcBef>
              <a:spcAft>
                <a:spcPts val="0"/>
              </a:spcAft>
              <a:buClr>
                <a:srgbClr val="7030A0"/>
              </a:buClr>
              <a:buSzPts val="4800"/>
              <a:buFont typeface="Calibri"/>
              <a:buNone/>
            </a:pPr>
            <a:r>
              <a:rPr lang="en-GB" sz="4800" b="1" i="0" u="none" strike="noStrike" cap="none">
                <a:solidFill>
                  <a:srgbClr val="7030A0"/>
                </a:solidFill>
                <a:latin typeface="Calibri"/>
                <a:ea typeface="Calibri"/>
                <a:cs typeface="Calibri"/>
                <a:sym typeface="Calibri"/>
              </a:rPr>
              <a:t>Systems Overview</a:t>
            </a:r>
            <a:endParaRPr sz="4800" b="1" i="0" u="none" strike="noStrike" cap="none">
              <a:solidFill>
                <a:srgbClr val="7030A0"/>
              </a:solidFill>
              <a:latin typeface="Calibri"/>
              <a:ea typeface="Calibri"/>
              <a:cs typeface="Calibri"/>
              <a:sym typeface="Calibri"/>
            </a:endParaRPr>
          </a:p>
        </p:txBody>
      </p:sp>
      <p:sp>
        <p:nvSpPr>
          <p:cNvPr id="147" name="Google Shape;147;p17"/>
          <p:cNvSpPr txBox="1">
            <a:spLocks noGrp="1"/>
          </p:cNvSpPr>
          <p:nvPr>
            <p:ph type="ftr" idx="11"/>
          </p:nvPr>
        </p:nvSpPr>
        <p:spPr>
          <a:xfrm>
            <a:off x="4038597" y="6356350"/>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888888"/>
              </a:buClr>
              <a:buSzPts val="1200"/>
              <a:buFont typeface="Calibri"/>
              <a:buNone/>
            </a:pPr>
            <a:r>
              <a:rPr lang="en-GB" sz="1200" b="0" i="0" u="none" strike="noStrike" cap="none" dirty="0">
                <a:solidFill>
                  <a:srgbClr val="888888"/>
                </a:solidFill>
                <a:latin typeface="Calibri"/>
                <a:ea typeface="Calibri"/>
                <a:cs typeface="Calibri"/>
                <a:sym typeface="Calibri"/>
              </a:rPr>
              <a:t>CanSat Competition UK Design Review 2019/20</a:t>
            </a:r>
            <a:endParaRPr dirty="0"/>
          </a:p>
        </p:txBody>
      </p:sp>
      <p:sp>
        <p:nvSpPr>
          <p:cNvPr id="148" name="Google Shape;148;p17"/>
          <p:cNvSpPr txBox="1">
            <a:spLocks noGrp="1"/>
          </p:cNvSpPr>
          <p:nvPr>
            <p:ph type="sldNum" idx="12"/>
          </p:nvPr>
        </p:nvSpPr>
        <p:spPr>
          <a:xfrm>
            <a:off x="9281821" y="6356351"/>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88888"/>
              </a:buClr>
              <a:buSzPts val="1200"/>
              <a:buFont typeface="Calibri"/>
              <a:buNone/>
            </a:pPr>
            <a:fld id="{00000000-1234-1234-1234-123412341234}" type="slidenum">
              <a:rPr lang="en-GB" sz="1200" b="0" i="0" u="none" strike="noStrike" cap="none">
                <a:solidFill>
                  <a:srgbClr val="888888"/>
                </a:solidFill>
                <a:latin typeface="Calibri"/>
                <a:ea typeface="Calibri"/>
                <a:cs typeface="Calibri"/>
                <a:sym typeface="Calibri"/>
              </a:rPr>
              <a:t>6</a:t>
            </a:fld>
            <a:endParaRPr sz="1200" b="0" i="0" u="none" strike="noStrike" cap="none">
              <a:solidFill>
                <a:srgbClr val="888888"/>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18"/>
          <p:cNvSpPr txBox="1">
            <a:spLocks noGrp="1"/>
          </p:cNvSpPr>
          <p:nvPr>
            <p:ph type="ftr" idx="11"/>
          </p:nvPr>
        </p:nvSpPr>
        <p:spPr>
          <a:xfrm>
            <a:off x="4038597" y="6356350"/>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888888"/>
              </a:buClr>
              <a:buSzPts val="1200"/>
              <a:buFont typeface="Calibri"/>
              <a:buNone/>
            </a:pPr>
            <a:r>
              <a:rPr lang="en-GB" sz="1200" b="0" i="0" u="none" strike="noStrike" cap="none" dirty="0">
                <a:solidFill>
                  <a:srgbClr val="888888"/>
                </a:solidFill>
                <a:latin typeface="Calibri"/>
                <a:ea typeface="Calibri"/>
                <a:cs typeface="Calibri"/>
                <a:sym typeface="Calibri"/>
              </a:rPr>
              <a:t>CanSat Competition UK Design Review 2019/20</a:t>
            </a:r>
            <a:endParaRPr dirty="0"/>
          </a:p>
        </p:txBody>
      </p:sp>
      <p:sp>
        <p:nvSpPr>
          <p:cNvPr id="154" name="Google Shape;154;p18"/>
          <p:cNvSpPr txBox="1">
            <a:spLocks noGrp="1"/>
          </p:cNvSpPr>
          <p:nvPr>
            <p:ph type="sldNum" idx="12"/>
          </p:nvPr>
        </p:nvSpPr>
        <p:spPr>
          <a:xfrm>
            <a:off x="9281821" y="6356351"/>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88888"/>
              </a:buClr>
              <a:buSzPts val="1200"/>
              <a:buFont typeface="Calibri"/>
              <a:buNone/>
            </a:pPr>
            <a:fld id="{00000000-1234-1234-1234-123412341234}" type="slidenum">
              <a:rPr lang="en-GB" sz="1200" b="0" i="0" u="none" strike="noStrike" cap="none">
                <a:solidFill>
                  <a:srgbClr val="888888"/>
                </a:solidFill>
                <a:latin typeface="Calibri"/>
                <a:ea typeface="Calibri"/>
                <a:cs typeface="Calibri"/>
                <a:sym typeface="Calibri"/>
              </a:rPr>
              <a:t>7</a:t>
            </a:fld>
            <a:endParaRPr sz="1200" b="0" i="0" u="none" strike="noStrike" cap="none">
              <a:solidFill>
                <a:srgbClr val="888888"/>
              </a:solidFill>
              <a:latin typeface="Calibri"/>
              <a:ea typeface="Calibri"/>
              <a:cs typeface="Calibri"/>
              <a:sym typeface="Calibri"/>
            </a:endParaRPr>
          </a:p>
        </p:txBody>
      </p:sp>
      <p:sp>
        <p:nvSpPr>
          <p:cNvPr id="155" name="Google Shape;155;p18"/>
          <p:cNvSpPr txBox="1"/>
          <p:nvPr/>
        </p:nvSpPr>
        <p:spPr>
          <a:xfrm>
            <a:off x="295275" y="1152525"/>
            <a:ext cx="11620500" cy="1631216"/>
          </a:xfrm>
          <a:prstGeom prst="rect">
            <a:avLst/>
          </a:prstGeom>
          <a:noFill/>
          <a:ln>
            <a:noFill/>
          </a:ln>
        </p:spPr>
        <p:txBody>
          <a:bodyPr spcFirstLastPara="1" wrap="square" lIns="91425" tIns="45700" rIns="91425" bIns="45700" anchor="t" anchorCtr="0">
            <a:noAutofit/>
          </a:bodyPr>
          <a:lstStyle/>
          <a:p>
            <a:pPr marR="0" lvl="0" algn="l" rtl="0">
              <a:lnSpc>
                <a:spcPct val="100000"/>
              </a:lnSpc>
              <a:spcBef>
                <a:spcPts val="0"/>
              </a:spcBef>
              <a:spcAft>
                <a:spcPts val="0"/>
              </a:spcAft>
              <a:buClr>
                <a:srgbClr val="000000"/>
              </a:buClr>
              <a:buSzPts val="2000"/>
            </a:pPr>
            <a:r>
              <a:rPr lang="en-GB" sz="2000" b="0" i="0" u="sng" strike="noStrike" cap="none" dirty="0">
                <a:solidFill>
                  <a:srgbClr val="000000"/>
                </a:solidFill>
                <a:latin typeface="Calibri"/>
                <a:ea typeface="Calibri"/>
                <a:cs typeface="Calibri"/>
                <a:sym typeface="Calibri"/>
              </a:rPr>
              <a:t>Mission Objectives</a:t>
            </a:r>
          </a:p>
          <a:p>
            <a:pPr marR="0" lvl="0" algn="l" rtl="0">
              <a:lnSpc>
                <a:spcPct val="100000"/>
              </a:lnSpc>
              <a:spcBef>
                <a:spcPts val="0"/>
              </a:spcBef>
              <a:spcAft>
                <a:spcPts val="0"/>
              </a:spcAft>
              <a:buClr>
                <a:srgbClr val="000000"/>
              </a:buClr>
              <a:buSzPts val="2000"/>
            </a:pPr>
            <a:r>
              <a:rPr lang="en-GB" sz="2000" b="0" i="0" strike="noStrike" cap="none" dirty="0">
                <a:solidFill>
                  <a:srgbClr val="000000"/>
                </a:solidFill>
                <a:latin typeface="Calibri"/>
                <a:ea typeface="Calibri"/>
                <a:cs typeface="Calibri"/>
                <a:sym typeface="Calibri"/>
              </a:rPr>
              <a:t>Construct a </a:t>
            </a:r>
            <a:r>
              <a:rPr lang="en-GB" sz="2000" b="0" i="0" strike="noStrike" cap="none" dirty="0" err="1">
                <a:solidFill>
                  <a:srgbClr val="000000"/>
                </a:solidFill>
                <a:latin typeface="Calibri"/>
                <a:ea typeface="Calibri"/>
                <a:cs typeface="Calibri"/>
                <a:sym typeface="Calibri"/>
              </a:rPr>
              <a:t>CanSat</a:t>
            </a:r>
            <a:r>
              <a:rPr lang="en-GB" sz="2000" b="0" i="0" strike="noStrike" cap="none" dirty="0">
                <a:solidFill>
                  <a:srgbClr val="000000"/>
                </a:solidFill>
                <a:latin typeface="Calibri"/>
                <a:ea typeface="Calibri"/>
                <a:cs typeface="Calibri"/>
                <a:sym typeface="Calibri"/>
              </a:rPr>
              <a:t> that</a:t>
            </a:r>
          </a:p>
          <a:p>
            <a:pPr marL="342900" marR="0" lvl="0" indent="-342900" algn="l" rtl="0">
              <a:lnSpc>
                <a:spcPct val="100000"/>
              </a:lnSpc>
              <a:spcBef>
                <a:spcPts val="0"/>
              </a:spcBef>
              <a:spcAft>
                <a:spcPts val="0"/>
              </a:spcAft>
              <a:buClr>
                <a:srgbClr val="000000"/>
              </a:buClr>
              <a:buSzPts val="2000"/>
              <a:buFont typeface="Arial" panose="020B0604020202020204" pitchFamily="34" charset="0"/>
              <a:buChar char="•"/>
            </a:pPr>
            <a:r>
              <a:rPr lang="en-GB" sz="2000" dirty="0">
                <a:latin typeface="Calibri"/>
                <a:ea typeface="Calibri"/>
                <a:cs typeface="Calibri"/>
                <a:sym typeface="Calibri"/>
              </a:rPr>
              <a:t>Collects data on air pressure, outside temperature, battery voltage, acceleration, and GPS position</a:t>
            </a:r>
          </a:p>
          <a:p>
            <a:pPr marL="342900" marR="0" lvl="0" indent="-342900" algn="l" rtl="0">
              <a:lnSpc>
                <a:spcPct val="100000"/>
              </a:lnSpc>
              <a:spcBef>
                <a:spcPts val="0"/>
              </a:spcBef>
              <a:spcAft>
                <a:spcPts val="0"/>
              </a:spcAft>
              <a:buClr>
                <a:srgbClr val="000000"/>
              </a:buClr>
              <a:buSzPts val="2000"/>
              <a:buFont typeface="Arial" panose="020B0604020202020204" pitchFamily="34" charset="0"/>
              <a:buChar char="•"/>
            </a:pPr>
            <a:r>
              <a:rPr lang="en-GB" sz="2000" dirty="0">
                <a:latin typeface="Calibri"/>
                <a:ea typeface="Calibri"/>
                <a:cs typeface="Calibri"/>
                <a:sym typeface="Calibri"/>
              </a:rPr>
              <a:t>Records HD video at 20 fps</a:t>
            </a:r>
          </a:p>
          <a:p>
            <a:pPr marL="342900" marR="0" lvl="0" indent="-342900" algn="l" rtl="0">
              <a:lnSpc>
                <a:spcPct val="100000"/>
              </a:lnSpc>
              <a:spcBef>
                <a:spcPts val="0"/>
              </a:spcBef>
              <a:spcAft>
                <a:spcPts val="0"/>
              </a:spcAft>
              <a:buClr>
                <a:srgbClr val="000000"/>
              </a:buClr>
              <a:buSzPts val="2000"/>
              <a:buFont typeface="Arial" panose="020B0604020202020204" pitchFamily="34" charset="0"/>
              <a:buChar char="•"/>
            </a:pPr>
            <a:r>
              <a:rPr lang="en-GB" sz="2000" dirty="0">
                <a:latin typeface="Calibri"/>
                <a:ea typeface="Calibri"/>
                <a:cs typeface="Calibri"/>
                <a:sym typeface="Calibri"/>
              </a:rPr>
              <a:t>D</a:t>
            </a:r>
            <a:r>
              <a:rPr lang="en-GB" sz="2000" b="0" i="0" strike="noStrike" cap="none" dirty="0">
                <a:solidFill>
                  <a:srgbClr val="000000"/>
                </a:solidFill>
                <a:latin typeface="Calibri"/>
                <a:ea typeface="Calibri"/>
                <a:cs typeface="Calibri"/>
                <a:sym typeface="Calibri"/>
              </a:rPr>
              <a:t>etermines its altitude based from its sensor readings</a:t>
            </a:r>
          </a:p>
          <a:p>
            <a:pPr marL="342900" marR="0" lvl="0" indent="-342900" algn="l" rtl="0">
              <a:lnSpc>
                <a:spcPct val="100000"/>
              </a:lnSpc>
              <a:spcBef>
                <a:spcPts val="0"/>
              </a:spcBef>
              <a:spcAft>
                <a:spcPts val="0"/>
              </a:spcAft>
              <a:buClr>
                <a:srgbClr val="000000"/>
              </a:buClr>
              <a:buSzPts val="2000"/>
              <a:buFont typeface="Arial" panose="020B0604020202020204" pitchFamily="34" charset="0"/>
              <a:buChar char="•"/>
            </a:pPr>
            <a:r>
              <a:rPr lang="en-GB" sz="2000" dirty="0">
                <a:latin typeface="Calibri"/>
                <a:ea typeface="Calibri"/>
                <a:cs typeface="Calibri"/>
                <a:sym typeface="Calibri"/>
              </a:rPr>
              <a:t>Transmits sensor data back to a ground station at regular time intervals</a:t>
            </a:r>
          </a:p>
          <a:p>
            <a:pPr marL="342900" marR="0" lvl="0" indent="-342900" algn="l" rtl="0">
              <a:lnSpc>
                <a:spcPct val="100000"/>
              </a:lnSpc>
              <a:spcBef>
                <a:spcPts val="0"/>
              </a:spcBef>
              <a:spcAft>
                <a:spcPts val="0"/>
              </a:spcAft>
              <a:buClr>
                <a:srgbClr val="000000"/>
              </a:buClr>
              <a:buSzPts val="2000"/>
              <a:buFont typeface="Arial" panose="020B0604020202020204" pitchFamily="34" charset="0"/>
              <a:buChar char="•"/>
            </a:pPr>
            <a:r>
              <a:rPr lang="en-GB" sz="2000" dirty="0">
                <a:latin typeface="Calibri"/>
                <a:ea typeface="Calibri"/>
                <a:cs typeface="Calibri"/>
                <a:sym typeface="Calibri"/>
              </a:rPr>
              <a:t>Launches upon a model rocket and releases at apogee</a:t>
            </a:r>
          </a:p>
          <a:p>
            <a:pPr marL="342900" marR="0" lvl="0" indent="-342900" algn="l" rtl="0">
              <a:lnSpc>
                <a:spcPct val="100000"/>
              </a:lnSpc>
              <a:spcBef>
                <a:spcPts val="0"/>
              </a:spcBef>
              <a:spcAft>
                <a:spcPts val="0"/>
              </a:spcAft>
              <a:buClr>
                <a:srgbClr val="000000"/>
              </a:buClr>
              <a:buSzPts val="2000"/>
              <a:buFont typeface="Arial" panose="020B0604020202020204" pitchFamily="34" charset="0"/>
              <a:buChar char="•"/>
            </a:pPr>
            <a:r>
              <a:rPr lang="en-GB" sz="2000" dirty="0">
                <a:latin typeface="Calibri"/>
                <a:ea typeface="Calibri"/>
                <a:cs typeface="Calibri"/>
                <a:sym typeface="Calibri"/>
              </a:rPr>
              <a:t>Releases a parachute upon reaching apogee</a:t>
            </a:r>
          </a:p>
          <a:p>
            <a:pPr marR="0" lvl="0" algn="l" rtl="0">
              <a:lnSpc>
                <a:spcPct val="100000"/>
              </a:lnSpc>
              <a:spcBef>
                <a:spcPts val="0"/>
              </a:spcBef>
              <a:spcAft>
                <a:spcPts val="0"/>
              </a:spcAft>
              <a:buClr>
                <a:srgbClr val="000000"/>
              </a:buClr>
              <a:buSzPts val="2000"/>
            </a:pPr>
            <a:r>
              <a:rPr lang="en-GB" sz="2000" dirty="0">
                <a:latin typeface="Calibri"/>
                <a:ea typeface="Calibri"/>
                <a:cs typeface="Calibri"/>
                <a:sym typeface="Calibri"/>
              </a:rPr>
              <a:t>Construct a Ground Control Station that</a:t>
            </a:r>
          </a:p>
          <a:p>
            <a:pPr marL="342900" marR="0" lvl="0" indent="-342900" algn="l" rtl="0">
              <a:lnSpc>
                <a:spcPct val="100000"/>
              </a:lnSpc>
              <a:spcBef>
                <a:spcPts val="0"/>
              </a:spcBef>
              <a:spcAft>
                <a:spcPts val="0"/>
              </a:spcAft>
              <a:buClr>
                <a:srgbClr val="000000"/>
              </a:buClr>
              <a:buSzPts val="2000"/>
              <a:buFont typeface="Arial" panose="020B0604020202020204" pitchFamily="34" charset="0"/>
              <a:buChar char="•"/>
            </a:pPr>
            <a:r>
              <a:rPr lang="en-GB" sz="2000" dirty="0">
                <a:latin typeface="Calibri"/>
                <a:ea typeface="Calibri"/>
                <a:cs typeface="Calibri"/>
                <a:sym typeface="Calibri"/>
              </a:rPr>
              <a:t>Collects and displays incoming data from the </a:t>
            </a:r>
            <a:r>
              <a:rPr lang="en-GB" sz="2000" dirty="0" err="1">
                <a:latin typeface="Calibri"/>
                <a:ea typeface="Calibri"/>
                <a:cs typeface="Calibri"/>
                <a:sym typeface="Calibri"/>
              </a:rPr>
              <a:t>CanSat</a:t>
            </a:r>
            <a:r>
              <a:rPr lang="en-GB" sz="2000" dirty="0">
                <a:latin typeface="Calibri"/>
                <a:ea typeface="Calibri"/>
                <a:cs typeface="Calibri"/>
                <a:sym typeface="Calibri"/>
              </a:rPr>
              <a:t> in real time and in an appropriate format</a:t>
            </a:r>
          </a:p>
          <a:p>
            <a:pPr marL="342900" marR="0" lvl="0" indent="-342900" algn="l" rtl="0">
              <a:lnSpc>
                <a:spcPct val="100000"/>
              </a:lnSpc>
              <a:spcBef>
                <a:spcPts val="0"/>
              </a:spcBef>
              <a:spcAft>
                <a:spcPts val="0"/>
              </a:spcAft>
              <a:buClr>
                <a:srgbClr val="000000"/>
              </a:buClr>
              <a:buSzPts val="2000"/>
              <a:buFont typeface="Arial" panose="020B0604020202020204" pitchFamily="34" charset="0"/>
              <a:buChar char="•"/>
            </a:pPr>
            <a:r>
              <a:rPr lang="en-GB" sz="2000" dirty="0">
                <a:latin typeface="Calibri"/>
                <a:ea typeface="Calibri"/>
                <a:cs typeface="Calibri"/>
                <a:sym typeface="Calibri"/>
              </a:rPr>
              <a:t>Calculate the position of the </a:t>
            </a:r>
            <a:r>
              <a:rPr lang="en-GB" sz="2000" dirty="0" err="1">
                <a:latin typeface="Calibri"/>
                <a:ea typeface="Calibri"/>
                <a:cs typeface="Calibri"/>
                <a:sym typeface="Calibri"/>
              </a:rPr>
              <a:t>CanSat</a:t>
            </a:r>
            <a:r>
              <a:rPr lang="en-GB" sz="2000" dirty="0">
                <a:latin typeface="Calibri"/>
                <a:ea typeface="Calibri"/>
                <a:cs typeface="Calibri"/>
                <a:sym typeface="Calibri"/>
              </a:rPr>
              <a:t> using acceleration and GPS data separately </a:t>
            </a:r>
          </a:p>
          <a:p>
            <a:pPr marR="0" lvl="0" algn="l" rtl="0">
              <a:lnSpc>
                <a:spcPct val="100000"/>
              </a:lnSpc>
              <a:spcBef>
                <a:spcPts val="0"/>
              </a:spcBef>
              <a:spcAft>
                <a:spcPts val="0"/>
              </a:spcAft>
              <a:buClr>
                <a:srgbClr val="000000"/>
              </a:buClr>
              <a:buSzPts val="2000"/>
            </a:pPr>
            <a:endParaRPr lang="en-GB" sz="2000" b="0" i="0" strike="noStrike" cap="none" dirty="0">
              <a:solidFill>
                <a:srgbClr val="000000"/>
              </a:solidFill>
              <a:latin typeface="Calibri"/>
              <a:ea typeface="Calibri"/>
              <a:cs typeface="Calibri"/>
              <a:sym typeface="Calibri"/>
            </a:endParaRPr>
          </a:p>
          <a:p>
            <a:pPr marL="342900" lvl="5" indent="-342900">
              <a:buSzPts val="2000"/>
              <a:buFont typeface="Arial" panose="020B0604020202020204" pitchFamily="34" charset="0"/>
              <a:buChar char="•"/>
            </a:pPr>
            <a:endParaRPr lang="en-GB" sz="2000" b="0" i="0" u="none" strike="noStrike" cap="none" dirty="0">
              <a:solidFill>
                <a:srgbClr val="000000"/>
              </a:solidFill>
              <a:latin typeface="Calibri"/>
              <a:ea typeface="Calibri"/>
              <a:cs typeface="Calibri"/>
              <a:sym typeface="Calibri"/>
            </a:endParaRPr>
          </a:p>
        </p:txBody>
      </p:sp>
      <p:sp>
        <p:nvSpPr>
          <p:cNvPr id="156" name="Google Shape;156;p18"/>
          <p:cNvSpPr txBox="1">
            <a:spLocks noGrp="1"/>
          </p:cNvSpPr>
          <p:nvPr>
            <p:ph type="title"/>
          </p:nvPr>
        </p:nvSpPr>
        <p:spPr>
          <a:xfrm>
            <a:off x="2769576" y="136527"/>
            <a:ext cx="6646986" cy="731666"/>
          </a:xfrm>
          <a:prstGeom prst="rect">
            <a:avLst/>
          </a:prstGeom>
          <a:noFill/>
          <a:ln>
            <a:noFill/>
          </a:ln>
        </p:spPr>
        <p:txBody>
          <a:bodyPr spcFirstLastPara="1" wrap="square" lIns="91425" tIns="45700" rIns="91425" bIns="45700" anchor="b" anchorCtr="0">
            <a:noAutofit/>
          </a:bodyPr>
          <a:lstStyle/>
          <a:p>
            <a:pPr marL="0" marR="0" lvl="0" indent="0" algn="ctr" rtl="0">
              <a:lnSpc>
                <a:spcPct val="90000"/>
              </a:lnSpc>
              <a:spcBef>
                <a:spcPts val="0"/>
              </a:spcBef>
              <a:spcAft>
                <a:spcPts val="0"/>
              </a:spcAft>
              <a:buClr>
                <a:srgbClr val="7E59AF"/>
              </a:buClr>
              <a:buSzPts val="3600"/>
              <a:buFont typeface="Calibri"/>
              <a:buNone/>
            </a:pPr>
            <a:r>
              <a:rPr lang="en-GB" sz="3600" b="1" i="0" u="none" strike="noStrike" cap="none">
                <a:solidFill>
                  <a:srgbClr val="7E59AF"/>
                </a:solidFill>
                <a:latin typeface="Calibri"/>
                <a:ea typeface="Calibri"/>
                <a:cs typeface="Calibri"/>
                <a:sym typeface="Calibri"/>
              </a:rPr>
              <a:t>Mission Summary</a:t>
            </a:r>
            <a:endParaRPr sz="3600" b="1" i="0" u="none" strike="noStrike" cap="none">
              <a:solidFill>
                <a:srgbClr val="7030A0"/>
              </a:solidFill>
              <a:latin typeface="Calibri"/>
              <a:ea typeface="Calibri"/>
              <a:cs typeface="Calibri"/>
              <a:sym typeface="Calibri"/>
            </a:endParaRPr>
          </a:p>
        </p:txBody>
      </p:sp>
      <p:pic>
        <p:nvPicPr>
          <p:cNvPr id="2" name="Slide 6">
            <a:hlinkClick r:id="" action="ppaction://media"/>
            <a:extLst>
              <a:ext uri="{FF2B5EF4-FFF2-40B4-BE49-F238E27FC236}">
                <a16:creationId xmlns:a16="http://schemas.microsoft.com/office/drawing/2014/main" id="{15EB58BD-9638-4703-95CB-3E949B94FEE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92075" y="6369488"/>
            <a:ext cx="406400" cy="4064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8818"/>
    </mc:Choice>
    <mc:Fallback xmlns="">
      <p:transition spd="slow" advTm="1881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881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18"/>
          <p:cNvSpPr txBox="1">
            <a:spLocks noGrp="1"/>
          </p:cNvSpPr>
          <p:nvPr>
            <p:ph type="ftr" idx="11"/>
          </p:nvPr>
        </p:nvSpPr>
        <p:spPr>
          <a:xfrm>
            <a:off x="4038597" y="6356350"/>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888888"/>
              </a:buClr>
              <a:buSzPts val="1200"/>
              <a:buFont typeface="Calibri"/>
              <a:buNone/>
            </a:pPr>
            <a:r>
              <a:rPr lang="en-GB" sz="1200" b="0" i="0" u="none" strike="noStrike" cap="none" dirty="0">
                <a:solidFill>
                  <a:srgbClr val="888888"/>
                </a:solidFill>
                <a:latin typeface="Calibri"/>
                <a:ea typeface="Calibri"/>
                <a:cs typeface="Calibri"/>
                <a:sym typeface="Calibri"/>
              </a:rPr>
              <a:t>CanSat Competition UK Design Review 2019/20</a:t>
            </a:r>
            <a:endParaRPr dirty="0"/>
          </a:p>
        </p:txBody>
      </p:sp>
      <p:sp>
        <p:nvSpPr>
          <p:cNvPr id="154" name="Google Shape;154;p18"/>
          <p:cNvSpPr txBox="1">
            <a:spLocks noGrp="1"/>
          </p:cNvSpPr>
          <p:nvPr>
            <p:ph type="sldNum" idx="12"/>
          </p:nvPr>
        </p:nvSpPr>
        <p:spPr>
          <a:xfrm>
            <a:off x="9281821" y="6356351"/>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88888"/>
              </a:buClr>
              <a:buSzPts val="1200"/>
              <a:buFont typeface="Calibri"/>
              <a:buNone/>
            </a:pPr>
            <a:fld id="{00000000-1234-1234-1234-123412341234}" type="slidenum">
              <a:rPr lang="en-GB" sz="1200" b="0" i="0" u="none" strike="noStrike" cap="none">
                <a:solidFill>
                  <a:srgbClr val="888888"/>
                </a:solidFill>
                <a:latin typeface="Calibri"/>
                <a:ea typeface="Calibri"/>
                <a:cs typeface="Calibri"/>
                <a:sym typeface="Calibri"/>
              </a:rPr>
              <a:t>8</a:t>
            </a:fld>
            <a:endParaRPr sz="1200" b="0" i="0" u="none" strike="noStrike" cap="none">
              <a:solidFill>
                <a:srgbClr val="888888"/>
              </a:solidFill>
              <a:latin typeface="Calibri"/>
              <a:ea typeface="Calibri"/>
              <a:cs typeface="Calibri"/>
              <a:sym typeface="Calibri"/>
            </a:endParaRPr>
          </a:p>
        </p:txBody>
      </p:sp>
      <p:sp>
        <p:nvSpPr>
          <p:cNvPr id="155" name="Google Shape;155;p18"/>
          <p:cNvSpPr txBox="1"/>
          <p:nvPr/>
        </p:nvSpPr>
        <p:spPr>
          <a:xfrm>
            <a:off x="295275" y="1152524"/>
            <a:ext cx="11620500" cy="3292475"/>
          </a:xfrm>
          <a:prstGeom prst="rect">
            <a:avLst/>
          </a:prstGeom>
          <a:noFill/>
          <a:ln>
            <a:noFill/>
          </a:ln>
        </p:spPr>
        <p:txBody>
          <a:bodyPr spcFirstLastPara="1" wrap="square" lIns="91425" tIns="45700" rIns="91425" bIns="45700" anchor="t" anchorCtr="0">
            <a:noAutofit/>
          </a:bodyPr>
          <a:lstStyle/>
          <a:p>
            <a:pPr marR="0" lvl="0" algn="l" rtl="0">
              <a:lnSpc>
                <a:spcPct val="100000"/>
              </a:lnSpc>
              <a:spcBef>
                <a:spcPts val="0"/>
              </a:spcBef>
              <a:spcAft>
                <a:spcPts val="0"/>
              </a:spcAft>
              <a:buClr>
                <a:srgbClr val="000000"/>
              </a:buClr>
              <a:buSzPts val="2000"/>
            </a:pPr>
            <a:r>
              <a:rPr lang="en-GB" sz="2000" u="sng" dirty="0">
                <a:latin typeface="Calibri"/>
                <a:ea typeface="Calibri"/>
                <a:cs typeface="Calibri"/>
                <a:sym typeface="Calibri"/>
              </a:rPr>
              <a:t>Other Objectives</a:t>
            </a:r>
          </a:p>
          <a:p>
            <a:pPr marL="342900" lvl="5" indent="-342900">
              <a:buSzPts val="2000"/>
              <a:buFont typeface="Arial" panose="020B0604020202020204" pitchFamily="34" charset="0"/>
              <a:buChar char="•"/>
            </a:pPr>
            <a:r>
              <a:rPr lang="en-GB" sz="2000" b="0" i="0" u="none" strike="noStrike" cap="none" dirty="0">
                <a:solidFill>
                  <a:srgbClr val="000000"/>
                </a:solidFill>
                <a:latin typeface="Calibri"/>
                <a:ea typeface="Calibri"/>
                <a:cs typeface="Calibri"/>
                <a:sym typeface="Calibri"/>
              </a:rPr>
              <a:t>Ensure that the construction of the </a:t>
            </a:r>
            <a:r>
              <a:rPr lang="en-GB" sz="2000" b="0" i="0" u="none" strike="noStrike" cap="none" dirty="0" err="1">
                <a:solidFill>
                  <a:srgbClr val="000000"/>
                </a:solidFill>
                <a:latin typeface="Calibri"/>
                <a:ea typeface="Calibri"/>
                <a:cs typeface="Calibri"/>
                <a:sym typeface="Calibri"/>
              </a:rPr>
              <a:t>CanSat</a:t>
            </a:r>
            <a:r>
              <a:rPr lang="en-GB" sz="2000" b="0" i="0" u="none" strike="noStrike" cap="none" dirty="0">
                <a:solidFill>
                  <a:srgbClr val="000000"/>
                </a:solidFill>
                <a:latin typeface="Calibri"/>
                <a:ea typeface="Calibri"/>
                <a:cs typeface="Calibri"/>
                <a:sym typeface="Calibri"/>
              </a:rPr>
              <a:t> lies within the mass, dimensional, and topological requirements</a:t>
            </a:r>
          </a:p>
          <a:p>
            <a:pPr marL="342900" lvl="5" indent="-342900">
              <a:buSzPts val="2000"/>
              <a:buFont typeface="Arial" panose="020B0604020202020204" pitchFamily="34" charset="0"/>
              <a:buChar char="•"/>
            </a:pPr>
            <a:r>
              <a:rPr lang="en-GB" sz="2000" dirty="0">
                <a:latin typeface="Calibri"/>
                <a:ea typeface="Calibri"/>
                <a:cs typeface="Calibri"/>
                <a:sym typeface="Calibri"/>
              </a:rPr>
              <a:t>Ensure that sensor data is collected in the appropriate format</a:t>
            </a:r>
          </a:p>
          <a:p>
            <a:pPr marL="342900" lvl="5" indent="-342900">
              <a:buSzPts val="2000"/>
              <a:buFont typeface="Arial" panose="020B0604020202020204" pitchFamily="34" charset="0"/>
              <a:buChar char="•"/>
            </a:pPr>
            <a:r>
              <a:rPr lang="en-GB" sz="2000" dirty="0">
                <a:latin typeface="Calibri"/>
                <a:ea typeface="Calibri"/>
                <a:cs typeface="Calibri"/>
                <a:sym typeface="Calibri"/>
              </a:rPr>
              <a:t>Use an active mechanism in the deployment of the parachute</a:t>
            </a:r>
          </a:p>
          <a:p>
            <a:pPr marL="342900" lvl="5" indent="-342900">
              <a:buSzPts val="2000"/>
              <a:buFont typeface="Arial" panose="020B0604020202020204" pitchFamily="34" charset="0"/>
              <a:buChar char="•"/>
            </a:pPr>
            <a:r>
              <a:rPr lang="en-GB" sz="2000" dirty="0">
                <a:latin typeface="Calibri"/>
                <a:ea typeface="Calibri"/>
                <a:cs typeface="Calibri"/>
                <a:sym typeface="Calibri"/>
              </a:rPr>
              <a:t>Develop a website and a social media presence to promote both WUSAT and Warwick Aerospace to a wider audience</a:t>
            </a:r>
          </a:p>
          <a:p>
            <a:pPr marL="342900" lvl="5" indent="-342900">
              <a:buSzPts val="2000"/>
              <a:buFont typeface="Arial" panose="020B0604020202020204" pitchFamily="34" charset="0"/>
              <a:buChar char="•"/>
            </a:pPr>
            <a:r>
              <a:rPr lang="en-GB" sz="2000" dirty="0">
                <a:latin typeface="Calibri"/>
                <a:ea typeface="Calibri"/>
                <a:cs typeface="Calibri"/>
                <a:sym typeface="Calibri"/>
              </a:rPr>
              <a:t>Obtain sponsorships by requesting components in exchange for using them within our </a:t>
            </a:r>
            <a:r>
              <a:rPr lang="en-GB" sz="2000" dirty="0" err="1">
                <a:latin typeface="Calibri"/>
                <a:ea typeface="Calibri"/>
                <a:cs typeface="Calibri"/>
                <a:sym typeface="Calibri"/>
              </a:rPr>
              <a:t>CanSat</a:t>
            </a:r>
            <a:r>
              <a:rPr lang="en-GB" sz="2000" dirty="0">
                <a:latin typeface="Calibri"/>
                <a:ea typeface="Calibri"/>
                <a:cs typeface="Calibri"/>
                <a:sym typeface="Calibri"/>
              </a:rPr>
              <a:t>, as an advertisement of each component's utility </a:t>
            </a:r>
          </a:p>
          <a:p>
            <a:pPr marL="342900" lvl="5" indent="-342900">
              <a:buSzPts val="2000"/>
              <a:buFont typeface="Arial" panose="020B0604020202020204" pitchFamily="34" charset="0"/>
              <a:buChar char="•"/>
            </a:pPr>
            <a:endParaRPr lang="en-GB" sz="2000" b="0" i="0" u="none" strike="noStrike" cap="none" dirty="0">
              <a:solidFill>
                <a:srgbClr val="000000"/>
              </a:solidFill>
              <a:latin typeface="Calibri"/>
              <a:ea typeface="Calibri"/>
              <a:cs typeface="Calibri"/>
              <a:sym typeface="Calibri"/>
            </a:endParaRPr>
          </a:p>
        </p:txBody>
      </p:sp>
      <p:sp>
        <p:nvSpPr>
          <p:cNvPr id="156" name="Google Shape;156;p18"/>
          <p:cNvSpPr txBox="1">
            <a:spLocks noGrp="1"/>
          </p:cNvSpPr>
          <p:nvPr>
            <p:ph type="title"/>
          </p:nvPr>
        </p:nvSpPr>
        <p:spPr>
          <a:xfrm>
            <a:off x="2769576" y="136527"/>
            <a:ext cx="6646986" cy="731666"/>
          </a:xfrm>
          <a:prstGeom prst="rect">
            <a:avLst/>
          </a:prstGeom>
          <a:noFill/>
          <a:ln>
            <a:noFill/>
          </a:ln>
        </p:spPr>
        <p:txBody>
          <a:bodyPr spcFirstLastPara="1" wrap="square" lIns="91425" tIns="45700" rIns="91425" bIns="45700" anchor="b" anchorCtr="0">
            <a:noAutofit/>
          </a:bodyPr>
          <a:lstStyle/>
          <a:p>
            <a:pPr marL="0" marR="0" lvl="0" indent="0" algn="ctr" rtl="0">
              <a:lnSpc>
                <a:spcPct val="90000"/>
              </a:lnSpc>
              <a:spcBef>
                <a:spcPts val="0"/>
              </a:spcBef>
              <a:spcAft>
                <a:spcPts val="0"/>
              </a:spcAft>
              <a:buClr>
                <a:srgbClr val="7E59AF"/>
              </a:buClr>
              <a:buSzPts val="3600"/>
              <a:buFont typeface="Calibri"/>
              <a:buNone/>
            </a:pPr>
            <a:r>
              <a:rPr lang="en-GB" sz="3600" b="1" i="0" u="none" strike="noStrike" cap="none">
                <a:solidFill>
                  <a:srgbClr val="7E59AF"/>
                </a:solidFill>
                <a:latin typeface="Calibri"/>
                <a:ea typeface="Calibri"/>
                <a:cs typeface="Calibri"/>
                <a:sym typeface="Calibri"/>
              </a:rPr>
              <a:t>Mission Summary</a:t>
            </a:r>
            <a:endParaRPr sz="3600" b="1" i="0" u="none" strike="noStrike" cap="none">
              <a:solidFill>
                <a:srgbClr val="7030A0"/>
              </a:solidFill>
              <a:latin typeface="Calibri"/>
              <a:ea typeface="Calibri"/>
              <a:cs typeface="Calibri"/>
              <a:sym typeface="Calibri"/>
            </a:endParaRPr>
          </a:p>
        </p:txBody>
      </p:sp>
      <p:pic>
        <p:nvPicPr>
          <p:cNvPr id="2" name="Slide 6">
            <a:hlinkClick r:id="" action="ppaction://media"/>
            <a:extLst>
              <a:ext uri="{FF2B5EF4-FFF2-40B4-BE49-F238E27FC236}">
                <a16:creationId xmlns:a16="http://schemas.microsoft.com/office/drawing/2014/main" id="{15EB58BD-9638-4703-95CB-3E949B94FEE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92075" y="6369488"/>
            <a:ext cx="406400" cy="406400"/>
          </a:xfrm>
          <a:prstGeom prst="rect">
            <a:avLst/>
          </a:prstGeom>
        </p:spPr>
      </p:pic>
    </p:spTree>
    <p:extLst>
      <p:ext uri="{BB962C8B-B14F-4D97-AF65-F5344CB8AC3E}">
        <p14:creationId xmlns:p14="http://schemas.microsoft.com/office/powerpoint/2010/main" val="2074176279"/>
      </p:ext>
    </p:extLst>
  </p:cSld>
  <p:clrMapOvr>
    <a:masterClrMapping/>
  </p:clrMapOvr>
  <mc:AlternateContent xmlns:mc="http://schemas.openxmlformats.org/markup-compatibility/2006" xmlns:p14="http://schemas.microsoft.com/office/powerpoint/2010/main">
    <mc:Choice Requires="p14">
      <p:transition spd="slow" p14:dur="2000" advTm="18818"/>
    </mc:Choice>
    <mc:Fallback xmlns="">
      <p:transition spd="slow" advTm="1881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881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19"/>
          <p:cNvSpPr txBox="1">
            <a:spLocks noGrp="1"/>
          </p:cNvSpPr>
          <p:nvPr>
            <p:ph type="title"/>
          </p:nvPr>
        </p:nvSpPr>
        <p:spPr>
          <a:xfrm>
            <a:off x="2769576" y="136527"/>
            <a:ext cx="6646986" cy="731666"/>
          </a:xfrm>
          <a:prstGeom prst="rect">
            <a:avLst/>
          </a:prstGeom>
          <a:noFill/>
          <a:ln>
            <a:noFill/>
          </a:ln>
        </p:spPr>
        <p:txBody>
          <a:bodyPr spcFirstLastPara="1" wrap="square" lIns="91425" tIns="45700" rIns="91425" bIns="45700" anchor="b" anchorCtr="0">
            <a:noAutofit/>
          </a:bodyPr>
          <a:lstStyle/>
          <a:p>
            <a:pPr marL="0" marR="0" lvl="0" indent="0" algn="ctr" rtl="0">
              <a:lnSpc>
                <a:spcPct val="90000"/>
              </a:lnSpc>
              <a:spcBef>
                <a:spcPts val="0"/>
              </a:spcBef>
              <a:spcAft>
                <a:spcPts val="0"/>
              </a:spcAft>
              <a:buClr>
                <a:srgbClr val="7030A0"/>
              </a:buClr>
              <a:buSzPts val="3600"/>
              <a:buFont typeface="Calibri"/>
              <a:buNone/>
            </a:pPr>
            <a:r>
              <a:rPr lang="en-GB" sz="3600" b="1" i="0" u="none" strike="noStrike" cap="none">
                <a:solidFill>
                  <a:srgbClr val="7030A0"/>
                </a:solidFill>
                <a:latin typeface="Calibri"/>
                <a:ea typeface="Calibri"/>
                <a:cs typeface="Calibri"/>
                <a:sym typeface="Calibri"/>
              </a:rPr>
              <a:t>System Requirements Summary</a:t>
            </a:r>
            <a:endParaRPr sz="3600" b="1" i="0" u="none" strike="noStrike" cap="none">
              <a:solidFill>
                <a:srgbClr val="7030A0"/>
              </a:solidFill>
              <a:latin typeface="Calibri"/>
              <a:ea typeface="Calibri"/>
              <a:cs typeface="Calibri"/>
              <a:sym typeface="Calibri"/>
            </a:endParaRPr>
          </a:p>
        </p:txBody>
      </p:sp>
      <p:sp>
        <p:nvSpPr>
          <p:cNvPr id="162" name="Google Shape;162;p19"/>
          <p:cNvSpPr txBox="1">
            <a:spLocks noGrp="1"/>
          </p:cNvSpPr>
          <p:nvPr>
            <p:ph type="ftr" idx="11"/>
          </p:nvPr>
        </p:nvSpPr>
        <p:spPr>
          <a:xfrm>
            <a:off x="4038597" y="6356350"/>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888888"/>
              </a:buClr>
              <a:buSzPts val="1200"/>
              <a:buFont typeface="Calibri"/>
              <a:buNone/>
            </a:pPr>
            <a:r>
              <a:rPr lang="en-GB" sz="1200" b="0" i="0" u="none" strike="noStrike" cap="none" dirty="0">
                <a:solidFill>
                  <a:srgbClr val="888888"/>
                </a:solidFill>
                <a:latin typeface="Calibri"/>
                <a:ea typeface="Calibri"/>
                <a:cs typeface="Calibri"/>
                <a:sym typeface="Calibri"/>
              </a:rPr>
              <a:t>CanSat Competition UK Design Review 2019/20</a:t>
            </a:r>
            <a:endParaRPr dirty="0"/>
          </a:p>
        </p:txBody>
      </p:sp>
      <p:sp>
        <p:nvSpPr>
          <p:cNvPr id="163" name="Google Shape;163;p19"/>
          <p:cNvSpPr txBox="1">
            <a:spLocks noGrp="1"/>
          </p:cNvSpPr>
          <p:nvPr>
            <p:ph type="sldNum" idx="12"/>
          </p:nvPr>
        </p:nvSpPr>
        <p:spPr>
          <a:xfrm>
            <a:off x="9281821" y="6356351"/>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88888"/>
              </a:buClr>
              <a:buSzPts val="1200"/>
              <a:buFont typeface="Calibri"/>
              <a:buNone/>
            </a:pPr>
            <a:fld id="{00000000-1234-1234-1234-123412341234}" type="slidenum">
              <a:rPr lang="en-GB" sz="1200" b="0" i="0" u="none" strike="noStrike" cap="none">
                <a:solidFill>
                  <a:srgbClr val="888888"/>
                </a:solidFill>
                <a:latin typeface="Calibri"/>
                <a:ea typeface="Calibri"/>
                <a:cs typeface="Calibri"/>
                <a:sym typeface="Calibri"/>
              </a:rPr>
              <a:t>9</a:t>
            </a:fld>
            <a:endParaRPr sz="1200" b="0" i="0" u="none" strike="noStrike" cap="none">
              <a:solidFill>
                <a:srgbClr val="888888"/>
              </a:solidFill>
              <a:latin typeface="Calibri"/>
              <a:ea typeface="Calibri"/>
              <a:cs typeface="Calibri"/>
              <a:sym typeface="Calibri"/>
            </a:endParaRPr>
          </a:p>
        </p:txBody>
      </p:sp>
      <p:pic>
        <p:nvPicPr>
          <p:cNvPr id="3" name="Slide 7">
            <a:hlinkClick r:id="" action="ppaction://media"/>
            <a:extLst>
              <a:ext uri="{FF2B5EF4-FFF2-40B4-BE49-F238E27FC236}">
                <a16:creationId xmlns:a16="http://schemas.microsoft.com/office/drawing/2014/main" id="{497EB6D0-F896-4BBA-8C05-171775BC4AB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92075" y="6335712"/>
            <a:ext cx="406400" cy="406400"/>
          </a:xfrm>
          <a:prstGeom prst="rect">
            <a:avLst/>
          </a:prstGeom>
        </p:spPr>
      </p:pic>
      <p:graphicFrame>
        <p:nvGraphicFramePr>
          <p:cNvPr id="5" name="Table 5">
            <a:extLst>
              <a:ext uri="{FF2B5EF4-FFF2-40B4-BE49-F238E27FC236}">
                <a16:creationId xmlns:a16="http://schemas.microsoft.com/office/drawing/2014/main" id="{341162DC-B245-4AA4-BEA4-D024112DF599}"/>
              </a:ext>
            </a:extLst>
          </p:cNvPr>
          <p:cNvGraphicFramePr>
            <a:graphicFrameLocks noGrp="1"/>
          </p:cNvGraphicFramePr>
          <p:nvPr>
            <p:extLst>
              <p:ext uri="{D42A27DB-BD31-4B8C-83A1-F6EECF244321}">
                <p14:modId xmlns:p14="http://schemas.microsoft.com/office/powerpoint/2010/main" val="2540098217"/>
              </p:ext>
            </p:extLst>
          </p:nvPr>
        </p:nvGraphicFramePr>
        <p:xfrm>
          <a:off x="498475" y="1003300"/>
          <a:ext cx="10949305" cy="5149026"/>
        </p:xfrm>
        <a:graphic>
          <a:graphicData uri="http://schemas.openxmlformats.org/drawingml/2006/table">
            <a:tbl>
              <a:tblPr firstRow="1" bandRow="1">
                <a:tableStyleId>{0660B408-B3CF-4A94-85FC-2B1E0A45F4A2}</a:tableStyleId>
              </a:tblPr>
              <a:tblGrid>
                <a:gridCol w="763905">
                  <a:extLst>
                    <a:ext uri="{9D8B030D-6E8A-4147-A177-3AD203B41FA5}">
                      <a16:colId xmlns:a16="http://schemas.microsoft.com/office/drawing/2014/main" val="1269775362"/>
                    </a:ext>
                  </a:extLst>
                </a:gridCol>
                <a:gridCol w="8763000">
                  <a:extLst>
                    <a:ext uri="{9D8B030D-6E8A-4147-A177-3AD203B41FA5}">
                      <a16:colId xmlns:a16="http://schemas.microsoft.com/office/drawing/2014/main" val="2859926001"/>
                    </a:ext>
                  </a:extLst>
                </a:gridCol>
                <a:gridCol w="317500">
                  <a:extLst>
                    <a:ext uri="{9D8B030D-6E8A-4147-A177-3AD203B41FA5}">
                      <a16:colId xmlns:a16="http://schemas.microsoft.com/office/drawing/2014/main" val="3631412759"/>
                    </a:ext>
                  </a:extLst>
                </a:gridCol>
                <a:gridCol w="342900">
                  <a:extLst>
                    <a:ext uri="{9D8B030D-6E8A-4147-A177-3AD203B41FA5}">
                      <a16:colId xmlns:a16="http://schemas.microsoft.com/office/drawing/2014/main" val="1388047173"/>
                    </a:ext>
                  </a:extLst>
                </a:gridCol>
                <a:gridCol w="381000">
                  <a:extLst>
                    <a:ext uri="{9D8B030D-6E8A-4147-A177-3AD203B41FA5}">
                      <a16:colId xmlns:a16="http://schemas.microsoft.com/office/drawing/2014/main" val="932608855"/>
                    </a:ext>
                  </a:extLst>
                </a:gridCol>
                <a:gridCol w="381000">
                  <a:extLst>
                    <a:ext uri="{9D8B030D-6E8A-4147-A177-3AD203B41FA5}">
                      <a16:colId xmlns:a16="http://schemas.microsoft.com/office/drawing/2014/main" val="3967418584"/>
                    </a:ext>
                  </a:extLst>
                </a:gridCol>
              </a:tblGrid>
              <a:tr h="425450">
                <a:tc>
                  <a:txBody>
                    <a:bodyPr/>
                    <a:lstStyle/>
                    <a:p>
                      <a:r>
                        <a:rPr lang="en-GB" dirty="0">
                          <a:latin typeface="+mn-lt"/>
                        </a:rPr>
                        <a:t>Req. #</a:t>
                      </a:r>
                    </a:p>
                  </a:txBody>
                  <a:tcPr/>
                </a:tc>
                <a:tc>
                  <a:txBody>
                    <a:bodyPr/>
                    <a:lstStyle/>
                    <a:p>
                      <a:r>
                        <a:rPr lang="en-GB" dirty="0">
                          <a:latin typeface="+mn-lt"/>
                        </a:rPr>
                        <a:t>Description</a:t>
                      </a:r>
                    </a:p>
                  </a:txBody>
                  <a:tcPr/>
                </a:tc>
                <a:tc>
                  <a:txBody>
                    <a:bodyPr/>
                    <a:lstStyle/>
                    <a:p>
                      <a:r>
                        <a:rPr lang="en-GB" dirty="0">
                          <a:latin typeface="+mn-lt"/>
                        </a:rPr>
                        <a:t>A</a:t>
                      </a:r>
                    </a:p>
                  </a:txBody>
                  <a:tcPr/>
                </a:tc>
                <a:tc>
                  <a:txBody>
                    <a:bodyPr/>
                    <a:lstStyle/>
                    <a:p>
                      <a:r>
                        <a:rPr lang="en-GB" dirty="0">
                          <a:latin typeface="+mn-lt"/>
                        </a:rPr>
                        <a:t>I</a:t>
                      </a:r>
                    </a:p>
                  </a:txBody>
                  <a:tcPr/>
                </a:tc>
                <a:tc>
                  <a:txBody>
                    <a:bodyPr/>
                    <a:lstStyle/>
                    <a:p>
                      <a:r>
                        <a:rPr lang="en-GB" dirty="0">
                          <a:latin typeface="+mn-lt"/>
                        </a:rPr>
                        <a:t>T</a:t>
                      </a:r>
                    </a:p>
                  </a:txBody>
                  <a:tcPr/>
                </a:tc>
                <a:tc>
                  <a:txBody>
                    <a:bodyPr/>
                    <a:lstStyle/>
                    <a:p>
                      <a:r>
                        <a:rPr lang="en-GB" dirty="0">
                          <a:latin typeface="+mn-lt"/>
                        </a:rPr>
                        <a:t>D</a:t>
                      </a:r>
                    </a:p>
                  </a:txBody>
                  <a:tcPr/>
                </a:tc>
                <a:extLst>
                  <a:ext uri="{0D108BD9-81ED-4DB2-BD59-A6C34878D82A}">
                    <a16:rowId xmlns:a16="http://schemas.microsoft.com/office/drawing/2014/main" val="2224023154"/>
                  </a:ext>
                </a:extLst>
              </a:tr>
              <a:tr h="425450">
                <a:tc>
                  <a:txBody>
                    <a:bodyPr/>
                    <a:lstStyle/>
                    <a:p>
                      <a:pPr>
                        <a:lnSpc>
                          <a:spcPct val="107000"/>
                        </a:lnSpc>
                        <a:spcAft>
                          <a:spcPts val="800"/>
                        </a:spcAft>
                      </a:pPr>
                      <a:r>
                        <a:rPr lang="en-GB" sz="1400" dirty="0">
                          <a:effectLst/>
                          <a:latin typeface="+mn-lt"/>
                          <a:ea typeface="Times New Roman" panose="02020603050405020304" pitchFamily="18" charset="0"/>
                          <a:cs typeface="Times New Roman" panose="02020603050405020304" pitchFamily="18" charset="0"/>
                        </a:rPr>
                        <a:t>1</a:t>
                      </a:r>
                    </a:p>
                  </a:txBody>
                  <a:tcPr marL="68580" marR="68580" marT="0" marB="0"/>
                </a:tc>
                <a:tc>
                  <a:txBody>
                    <a:bodyPr/>
                    <a:lstStyle/>
                    <a:p>
                      <a:pPr>
                        <a:lnSpc>
                          <a:spcPct val="107000"/>
                        </a:lnSpc>
                        <a:spcAft>
                          <a:spcPts val="800"/>
                        </a:spcAft>
                      </a:pPr>
                      <a:r>
                        <a:rPr lang="en-GB" sz="1400">
                          <a:effectLst/>
                          <a:latin typeface="+mn-lt"/>
                          <a:ea typeface="Times New Roman" panose="02020603050405020304" pitchFamily="18" charset="0"/>
                          <a:cs typeface="Times New Roman" panose="02020603050405020304" pitchFamily="18" charset="0"/>
                        </a:rPr>
                        <a:t>CanSat mass shall be 250 g +/- 10 g.</a:t>
                      </a:r>
                      <a:endParaRPr lang="en-GB" sz="14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endParaRPr lang="en-GB" dirty="0">
                        <a:latin typeface="+mn-lt"/>
                      </a:endParaRPr>
                    </a:p>
                  </a:txBody>
                  <a:tcPr/>
                </a:tc>
                <a:tc>
                  <a:txBody>
                    <a:bodyPr/>
                    <a:lstStyle/>
                    <a:p>
                      <a:r>
                        <a:rPr lang="en-GB" dirty="0">
                          <a:latin typeface="+mn-lt"/>
                        </a:rPr>
                        <a:t>X</a:t>
                      </a:r>
                    </a:p>
                  </a:txBody>
                  <a:tcPr/>
                </a:tc>
                <a:tc>
                  <a:txBody>
                    <a:bodyPr/>
                    <a:lstStyle/>
                    <a:p>
                      <a:endParaRPr lang="en-GB" dirty="0">
                        <a:latin typeface="+mn-lt"/>
                      </a:endParaRPr>
                    </a:p>
                  </a:txBody>
                  <a:tcPr/>
                </a:tc>
                <a:tc>
                  <a:txBody>
                    <a:bodyPr/>
                    <a:lstStyle/>
                    <a:p>
                      <a:r>
                        <a:rPr lang="en-GB" dirty="0">
                          <a:latin typeface="+mn-lt"/>
                        </a:rPr>
                        <a:t>X</a:t>
                      </a:r>
                    </a:p>
                  </a:txBody>
                  <a:tcPr/>
                </a:tc>
                <a:extLst>
                  <a:ext uri="{0D108BD9-81ED-4DB2-BD59-A6C34878D82A}">
                    <a16:rowId xmlns:a16="http://schemas.microsoft.com/office/drawing/2014/main" val="1143818874"/>
                  </a:ext>
                </a:extLst>
              </a:tr>
              <a:tr h="425450">
                <a:tc>
                  <a:txBody>
                    <a:bodyPr/>
                    <a:lstStyle/>
                    <a:p>
                      <a:pPr>
                        <a:lnSpc>
                          <a:spcPct val="107000"/>
                        </a:lnSpc>
                        <a:spcAft>
                          <a:spcPts val="800"/>
                        </a:spcAft>
                      </a:pPr>
                      <a:r>
                        <a:rPr lang="en-GB" sz="1400">
                          <a:effectLst/>
                          <a:latin typeface="+mn-lt"/>
                          <a:ea typeface="Times New Roman" panose="02020603050405020304" pitchFamily="18" charset="0"/>
                          <a:cs typeface="Times New Roman" panose="02020603050405020304" pitchFamily="18" charset="0"/>
                        </a:rPr>
                        <a:t>2</a:t>
                      </a:r>
                    </a:p>
                  </a:txBody>
                  <a:tcPr marL="68580" marR="68580" marT="0" marB="0"/>
                </a:tc>
                <a:tc>
                  <a:txBody>
                    <a:bodyPr/>
                    <a:lstStyle/>
                    <a:p>
                      <a:pPr>
                        <a:lnSpc>
                          <a:spcPct val="107000"/>
                        </a:lnSpc>
                        <a:spcAft>
                          <a:spcPts val="800"/>
                        </a:spcAft>
                      </a:pPr>
                      <a:r>
                        <a:rPr lang="en-GB" sz="1400">
                          <a:effectLst/>
                          <a:latin typeface="+mn-lt"/>
                          <a:ea typeface="Times New Roman" panose="02020603050405020304" pitchFamily="18" charset="0"/>
                          <a:cs typeface="Times New Roman" panose="02020603050405020304" pitchFamily="18" charset="0"/>
                        </a:rPr>
                        <a:t>The CanSat shall fit in a cylindrical envelope with the following dimensions: 66 mm diameter x 160 mm height.</a:t>
                      </a:r>
                    </a:p>
                  </a:txBody>
                  <a:tcPr marL="68580" marR="68580" marT="0" marB="0"/>
                </a:tc>
                <a:tc>
                  <a:txBody>
                    <a:bodyPr/>
                    <a:lstStyle/>
                    <a:p>
                      <a:endParaRPr lang="en-GB">
                        <a:latin typeface="+mn-lt"/>
                      </a:endParaRPr>
                    </a:p>
                  </a:txBody>
                  <a:tcPr/>
                </a:tc>
                <a:tc>
                  <a:txBody>
                    <a:bodyPr/>
                    <a:lstStyle/>
                    <a:p>
                      <a:r>
                        <a:rPr lang="en-GB" dirty="0">
                          <a:latin typeface="+mn-lt"/>
                        </a:rPr>
                        <a:t>X</a:t>
                      </a:r>
                    </a:p>
                  </a:txBody>
                  <a:tcPr/>
                </a:tc>
                <a:tc>
                  <a:txBody>
                    <a:bodyPr/>
                    <a:lstStyle/>
                    <a:p>
                      <a:endParaRPr lang="en-GB" dirty="0">
                        <a:latin typeface="+mn-lt"/>
                      </a:endParaRPr>
                    </a:p>
                  </a:txBody>
                  <a:tcPr/>
                </a:tc>
                <a:tc>
                  <a:txBody>
                    <a:bodyPr/>
                    <a:lstStyle/>
                    <a:p>
                      <a:r>
                        <a:rPr lang="en-GB" dirty="0">
                          <a:latin typeface="+mn-lt"/>
                        </a:rPr>
                        <a:t>X</a:t>
                      </a:r>
                    </a:p>
                  </a:txBody>
                  <a:tcPr/>
                </a:tc>
                <a:extLst>
                  <a:ext uri="{0D108BD9-81ED-4DB2-BD59-A6C34878D82A}">
                    <a16:rowId xmlns:a16="http://schemas.microsoft.com/office/drawing/2014/main" val="706798993"/>
                  </a:ext>
                </a:extLst>
              </a:tr>
              <a:tr h="425450">
                <a:tc>
                  <a:txBody>
                    <a:bodyPr/>
                    <a:lstStyle/>
                    <a:p>
                      <a:pPr>
                        <a:lnSpc>
                          <a:spcPct val="107000"/>
                        </a:lnSpc>
                        <a:spcAft>
                          <a:spcPts val="800"/>
                        </a:spcAft>
                      </a:pPr>
                      <a:r>
                        <a:rPr lang="en-GB" sz="1400">
                          <a:effectLst/>
                          <a:latin typeface="+mn-lt"/>
                          <a:ea typeface="Times New Roman" panose="02020603050405020304" pitchFamily="18" charset="0"/>
                          <a:cs typeface="Times New Roman" panose="02020603050405020304" pitchFamily="18" charset="0"/>
                        </a:rPr>
                        <a:t>3</a:t>
                      </a:r>
                    </a:p>
                  </a:txBody>
                  <a:tcPr marL="68580" marR="68580" marT="0" marB="0"/>
                </a:tc>
                <a:tc>
                  <a:txBody>
                    <a:bodyPr/>
                    <a:lstStyle/>
                    <a:p>
                      <a:pPr>
                        <a:lnSpc>
                          <a:spcPct val="107000"/>
                        </a:lnSpc>
                        <a:spcAft>
                          <a:spcPts val="800"/>
                        </a:spcAft>
                      </a:pPr>
                      <a:r>
                        <a:rPr lang="en-GB" sz="1400">
                          <a:effectLst/>
                          <a:latin typeface="+mn-lt"/>
                          <a:ea typeface="Times New Roman" panose="02020603050405020304" pitchFamily="18" charset="0"/>
                          <a:cs typeface="Times New Roman" panose="02020603050405020304" pitchFamily="18" charset="0"/>
                        </a:rPr>
                        <a:t>The CanSat should not have any sharp edges to cause it to get stuck in the rocket.</a:t>
                      </a:r>
                      <a:endParaRPr lang="en-GB" sz="14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endParaRPr lang="en-GB" dirty="0">
                        <a:latin typeface="+mn-lt"/>
                      </a:endParaRPr>
                    </a:p>
                  </a:txBody>
                  <a:tcPr/>
                </a:tc>
                <a:tc>
                  <a:txBody>
                    <a:bodyPr/>
                    <a:lstStyle/>
                    <a:p>
                      <a:r>
                        <a:rPr lang="en-GB" dirty="0">
                          <a:latin typeface="+mn-lt"/>
                        </a:rPr>
                        <a:t>X</a:t>
                      </a:r>
                    </a:p>
                  </a:txBody>
                  <a:tcPr/>
                </a:tc>
                <a:tc>
                  <a:txBody>
                    <a:bodyPr/>
                    <a:lstStyle/>
                    <a:p>
                      <a:endParaRPr lang="en-GB" dirty="0">
                        <a:latin typeface="+mn-lt"/>
                      </a:endParaRPr>
                    </a:p>
                  </a:txBody>
                  <a:tcPr/>
                </a:tc>
                <a:tc>
                  <a:txBody>
                    <a:bodyPr/>
                    <a:lstStyle/>
                    <a:p>
                      <a:r>
                        <a:rPr lang="en-GB" dirty="0">
                          <a:latin typeface="+mn-lt"/>
                        </a:rPr>
                        <a:t>X</a:t>
                      </a:r>
                    </a:p>
                  </a:txBody>
                  <a:tcPr/>
                </a:tc>
                <a:extLst>
                  <a:ext uri="{0D108BD9-81ED-4DB2-BD59-A6C34878D82A}">
                    <a16:rowId xmlns:a16="http://schemas.microsoft.com/office/drawing/2014/main" val="901354343"/>
                  </a:ext>
                </a:extLst>
              </a:tr>
              <a:tr h="425450">
                <a:tc>
                  <a:txBody>
                    <a:bodyPr/>
                    <a:lstStyle/>
                    <a:p>
                      <a:pPr>
                        <a:lnSpc>
                          <a:spcPct val="107000"/>
                        </a:lnSpc>
                        <a:spcAft>
                          <a:spcPts val="800"/>
                        </a:spcAft>
                      </a:pPr>
                      <a:r>
                        <a:rPr lang="en-GB" sz="1400">
                          <a:effectLst/>
                          <a:latin typeface="+mn-lt"/>
                          <a:ea typeface="Times New Roman" panose="02020603050405020304" pitchFamily="18" charset="0"/>
                          <a:cs typeface="Times New Roman" panose="02020603050405020304" pitchFamily="18" charset="0"/>
                        </a:rPr>
                        <a:t>4</a:t>
                      </a:r>
                    </a:p>
                  </a:txBody>
                  <a:tcPr marL="68580" marR="68580" marT="0" marB="0"/>
                </a:tc>
                <a:tc>
                  <a:txBody>
                    <a:bodyPr/>
                    <a:lstStyle/>
                    <a:p>
                      <a:pPr>
                        <a:lnSpc>
                          <a:spcPct val="107000"/>
                        </a:lnSpc>
                        <a:spcAft>
                          <a:spcPts val="800"/>
                        </a:spcAft>
                      </a:pPr>
                      <a:r>
                        <a:rPr lang="en-GB" sz="1400">
                          <a:effectLst/>
                          <a:latin typeface="+mn-lt"/>
                          <a:ea typeface="Times New Roman" panose="02020603050405020304" pitchFamily="18" charset="0"/>
                          <a:cs typeface="Times New Roman" panose="02020603050405020304" pitchFamily="18" charset="0"/>
                        </a:rPr>
                        <a:t>The rocket should not be used as part of the CanSat operation.</a:t>
                      </a:r>
                      <a:endParaRPr lang="en-GB" sz="14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endParaRPr lang="en-GB" dirty="0">
                        <a:latin typeface="+mn-lt"/>
                      </a:endParaRPr>
                    </a:p>
                  </a:txBody>
                  <a:tcPr/>
                </a:tc>
                <a:tc>
                  <a:txBody>
                    <a:bodyPr/>
                    <a:lstStyle/>
                    <a:p>
                      <a:r>
                        <a:rPr lang="en-GB" dirty="0">
                          <a:latin typeface="+mn-lt"/>
                        </a:rPr>
                        <a:t>X</a:t>
                      </a:r>
                    </a:p>
                  </a:txBody>
                  <a:tcPr/>
                </a:tc>
                <a:tc>
                  <a:txBody>
                    <a:bodyPr/>
                    <a:lstStyle/>
                    <a:p>
                      <a:endParaRPr lang="en-GB" dirty="0">
                        <a:latin typeface="+mn-lt"/>
                      </a:endParaRPr>
                    </a:p>
                  </a:txBody>
                  <a:tcPr/>
                </a:tc>
                <a:tc>
                  <a:txBody>
                    <a:bodyPr/>
                    <a:lstStyle/>
                    <a:p>
                      <a:r>
                        <a:rPr lang="en-GB" dirty="0">
                          <a:latin typeface="+mn-lt"/>
                        </a:rPr>
                        <a:t>X</a:t>
                      </a:r>
                    </a:p>
                  </a:txBody>
                  <a:tcPr/>
                </a:tc>
                <a:extLst>
                  <a:ext uri="{0D108BD9-81ED-4DB2-BD59-A6C34878D82A}">
                    <a16:rowId xmlns:a16="http://schemas.microsoft.com/office/drawing/2014/main" val="3196717983"/>
                  </a:ext>
                </a:extLst>
              </a:tr>
              <a:tr h="425450">
                <a:tc>
                  <a:txBody>
                    <a:bodyPr/>
                    <a:lstStyle/>
                    <a:p>
                      <a:pPr>
                        <a:lnSpc>
                          <a:spcPct val="107000"/>
                        </a:lnSpc>
                        <a:spcAft>
                          <a:spcPts val="800"/>
                        </a:spcAft>
                      </a:pPr>
                      <a:r>
                        <a:rPr lang="en-GB" sz="1400">
                          <a:effectLst/>
                          <a:latin typeface="+mn-lt"/>
                          <a:ea typeface="Times New Roman" panose="02020603050405020304" pitchFamily="18" charset="0"/>
                          <a:cs typeface="Times New Roman" panose="02020603050405020304" pitchFamily="18" charset="0"/>
                        </a:rPr>
                        <a:t>5</a:t>
                      </a:r>
                    </a:p>
                  </a:txBody>
                  <a:tcPr marL="68580" marR="68580" marT="0" marB="0"/>
                </a:tc>
                <a:tc>
                  <a:txBody>
                    <a:bodyPr/>
                    <a:lstStyle/>
                    <a:p>
                      <a:pPr>
                        <a:lnSpc>
                          <a:spcPct val="107000"/>
                        </a:lnSpc>
                        <a:spcAft>
                          <a:spcPts val="800"/>
                        </a:spcAft>
                      </a:pPr>
                      <a:r>
                        <a:rPr lang="en-GB" sz="1400">
                          <a:effectLst/>
                          <a:latin typeface="+mn-lt"/>
                          <a:ea typeface="Times New Roman" panose="02020603050405020304" pitchFamily="18" charset="0"/>
                          <a:cs typeface="Times New Roman" panose="02020603050405020304" pitchFamily="18" charset="0"/>
                        </a:rPr>
                        <a:t>The CanSat shall deploy from the rocket payload area.</a:t>
                      </a:r>
                      <a:endParaRPr lang="en-GB" sz="14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r>
                        <a:rPr lang="en-GB" dirty="0">
                          <a:latin typeface="+mn-lt"/>
                        </a:rPr>
                        <a:t>X</a:t>
                      </a:r>
                    </a:p>
                  </a:txBody>
                  <a:tcPr/>
                </a:tc>
                <a:tc>
                  <a:txBody>
                    <a:bodyPr/>
                    <a:lstStyle/>
                    <a:p>
                      <a:endParaRPr lang="en-GB" dirty="0">
                        <a:latin typeface="+mn-lt"/>
                      </a:endParaRPr>
                    </a:p>
                  </a:txBody>
                  <a:tcPr/>
                </a:tc>
                <a:tc>
                  <a:txBody>
                    <a:bodyPr/>
                    <a:lstStyle/>
                    <a:p>
                      <a:endParaRPr lang="en-GB" dirty="0">
                        <a:latin typeface="+mn-lt"/>
                      </a:endParaRPr>
                    </a:p>
                  </a:txBody>
                  <a:tcPr/>
                </a:tc>
                <a:tc>
                  <a:txBody>
                    <a:bodyPr/>
                    <a:lstStyle/>
                    <a:p>
                      <a:r>
                        <a:rPr lang="en-GB" dirty="0">
                          <a:latin typeface="+mn-lt"/>
                        </a:rPr>
                        <a:t>X</a:t>
                      </a:r>
                    </a:p>
                  </a:txBody>
                  <a:tcPr/>
                </a:tc>
                <a:extLst>
                  <a:ext uri="{0D108BD9-81ED-4DB2-BD59-A6C34878D82A}">
                    <a16:rowId xmlns:a16="http://schemas.microsoft.com/office/drawing/2014/main" val="2199797440"/>
                  </a:ext>
                </a:extLst>
              </a:tr>
              <a:tr h="425450">
                <a:tc>
                  <a:txBody>
                    <a:bodyPr/>
                    <a:lstStyle/>
                    <a:p>
                      <a:pPr>
                        <a:lnSpc>
                          <a:spcPct val="107000"/>
                        </a:lnSpc>
                        <a:spcAft>
                          <a:spcPts val="800"/>
                        </a:spcAft>
                      </a:pPr>
                      <a:r>
                        <a:rPr lang="en-GB" sz="1400">
                          <a:effectLst/>
                          <a:latin typeface="+mn-lt"/>
                          <a:ea typeface="Times New Roman" panose="02020603050405020304" pitchFamily="18" charset="0"/>
                          <a:cs typeface="Times New Roman" panose="02020603050405020304" pitchFamily="18" charset="0"/>
                        </a:rPr>
                        <a:t>6</a:t>
                      </a:r>
                    </a:p>
                  </a:txBody>
                  <a:tcPr marL="68580" marR="68580" marT="0" marB="0"/>
                </a:tc>
                <a:tc>
                  <a:txBody>
                    <a:bodyPr/>
                    <a:lstStyle/>
                    <a:p>
                      <a:pPr>
                        <a:lnSpc>
                          <a:spcPct val="107000"/>
                        </a:lnSpc>
                        <a:spcAft>
                          <a:spcPts val="800"/>
                        </a:spcAft>
                      </a:pPr>
                      <a:r>
                        <a:rPr lang="en-GB" sz="1400">
                          <a:effectLst/>
                          <a:latin typeface="+mn-lt"/>
                          <a:ea typeface="Times New Roman" panose="02020603050405020304" pitchFamily="18" charset="0"/>
                          <a:cs typeface="Times New Roman" panose="02020603050405020304" pitchFamily="18" charset="0"/>
                        </a:rPr>
                        <a:t>A Descent Control System (parachute) must be deployed immediately after release from the rocket and shall be enclosed prior to deployment.</a:t>
                      </a:r>
                      <a:endParaRPr lang="en-GB" sz="14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r>
                        <a:rPr lang="en-GB" dirty="0">
                          <a:latin typeface="+mn-lt"/>
                        </a:rPr>
                        <a:t>X</a:t>
                      </a:r>
                    </a:p>
                  </a:txBody>
                  <a:tcPr/>
                </a:tc>
                <a:tc>
                  <a:txBody>
                    <a:bodyPr/>
                    <a:lstStyle/>
                    <a:p>
                      <a:endParaRPr lang="en-GB" dirty="0">
                        <a:latin typeface="+mn-lt"/>
                      </a:endParaRPr>
                    </a:p>
                  </a:txBody>
                  <a:tcPr/>
                </a:tc>
                <a:tc>
                  <a:txBody>
                    <a:bodyPr/>
                    <a:lstStyle/>
                    <a:p>
                      <a:r>
                        <a:rPr lang="en-GB" dirty="0">
                          <a:latin typeface="+mn-lt"/>
                        </a:rPr>
                        <a:t>X</a:t>
                      </a:r>
                    </a:p>
                  </a:txBody>
                  <a:tcPr/>
                </a:tc>
                <a:tc>
                  <a:txBody>
                    <a:bodyPr/>
                    <a:lstStyle/>
                    <a:p>
                      <a:r>
                        <a:rPr lang="en-GB" dirty="0">
                          <a:latin typeface="+mn-lt"/>
                        </a:rPr>
                        <a:t>X</a:t>
                      </a:r>
                    </a:p>
                  </a:txBody>
                  <a:tcPr/>
                </a:tc>
                <a:extLst>
                  <a:ext uri="{0D108BD9-81ED-4DB2-BD59-A6C34878D82A}">
                    <a16:rowId xmlns:a16="http://schemas.microsoft.com/office/drawing/2014/main" val="593552872"/>
                  </a:ext>
                </a:extLst>
              </a:tr>
              <a:tr h="425450">
                <a:tc>
                  <a:txBody>
                    <a:bodyPr/>
                    <a:lstStyle/>
                    <a:p>
                      <a:pPr>
                        <a:lnSpc>
                          <a:spcPct val="107000"/>
                        </a:lnSpc>
                        <a:spcAft>
                          <a:spcPts val="800"/>
                        </a:spcAft>
                      </a:pPr>
                      <a:r>
                        <a:rPr lang="en-GB" sz="1400">
                          <a:effectLst/>
                          <a:latin typeface="+mn-lt"/>
                          <a:ea typeface="Times New Roman" panose="02020603050405020304" pitchFamily="18" charset="0"/>
                          <a:cs typeface="Times New Roman" panose="02020603050405020304" pitchFamily="18" charset="0"/>
                        </a:rPr>
                        <a:t>7</a:t>
                      </a:r>
                    </a:p>
                  </a:txBody>
                  <a:tcPr marL="68580" marR="68580" marT="0" marB="0"/>
                </a:tc>
                <a:tc>
                  <a:txBody>
                    <a:bodyPr/>
                    <a:lstStyle/>
                    <a:p>
                      <a:pPr>
                        <a:lnSpc>
                          <a:spcPct val="107000"/>
                        </a:lnSpc>
                        <a:spcAft>
                          <a:spcPts val="800"/>
                        </a:spcAft>
                      </a:pPr>
                      <a:r>
                        <a:rPr lang="en-GB" sz="1400">
                          <a:effectLst/>
                          <a:latin typeface="+mn-lt"/>
                          <a:ea typeface="Times New Roman" panose="02020603050405020304" pitchFamily="18" charset="0"/>
                          <a:cs typeface="Times New Roman" panose="02020603050405020304" pitchFamily="18" charset="0"/>
                        </a:rPr>
                        <a:t>The descent rate of the CanSat shall be between 5-10 m/s.</a:t>
                      </a:r>
                      <a:endParaRPr lang="en-GB" sz="14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r>
                        <a:rPr lang="en-GB" dirty="0">
                          <a:latin typeface="+mn-lt"/>
                        </a:rPr>
                        <a:t>X</a:t>
                      </a:r>
                    </a:p>
                  </a:txBody>
                  <a:tcPr/>
                </a:tc>
                <a:tc>
                  <a:txBody>
                    <a:bodyPr/>
                    <a:lstStyle/>
                    <a:p>
                      <a:endParaRPr lang="en-GB" dirty="0">
                        <a:latin typeface="+mn-lt"/>
                      </a:endParaRPr>
                    </a:p>
                  </a:txBody>
                  <a:tcPr/>
                </a:tc>
                <a:tc>
                  <a:txBody>
                    <a:bodyPr/>
                    <a:lstStyle/>
                    <a:p>
                      <a:r>
                        <a:rPr lang="en-GB" dirty="0">
                          <a:latin typeface="+mn-lt"/>
                        </a:rPr>
                        <a:t>X</a:t>
                      </a:r>
                    </a:p>
                  </a:txBody>
                  <a:tcPr/>
                </a:tc>
                <a:tc>
                  <a:txBody>
                    <a:bodyPr/>
                    <a:lstStyle/>
                    <a:p>
                      <a:r>
                        <a:rPr lang="en-GB" dirty="0">
                          <a:latin typeface="+mn-lt"/>
                        </a:rPr>
                        <a:t>X</a:t>
                      </a:r>
                    </a:p>
                  </a:txBody>
                  <a:tcPr/>
                </a:tc>
                <a:extLst>
                  <a:ext uri="{0D108BD9-81ED-4DB2-BD59-A6C34878D82A}">
                    <a16:rowId xmlns:a16="http://schemas.microsoft.com/office/drawing/2014/main" val="3509932549"/>
                  </a:ext>
                </a:extLst>
              </a:tr>
              <a:tr h="425450">
                <a:tc>
                  <a:txBody>
                    <a:bodyPr/>
                    <a:lstStyle/>
                    <a:p>
                      <a:pPr>
                        <a:lnSpc>
                          <a:spcPct val="107000"/>
                        </a:lnSpc>
                        <a:spcAft>
                          <a:spcPts val="800"/>
                        </a:spcAft>
                      </a:pPr>
                      <a:r>
                        <a:rPr lang="en-GB" sz="1400">
                          <a:effectLst/>
                          <a:latin typeface="+mn-lt"/>
                          <a:ea typeface="Times New Roman" panose="02020603050405020304" pitchFamily="18" charset="0"/>
                          <a:cs typeface="Times New Roman" panose="02020603050405020304" pitchFamily="18" charset="0"/>
                        </a:rPr>
                        <a:t>8</a:t>
                      </a:r>
                    </a:p>
                  </a:txBody>
                  <a:tcPr marL="68580" marR="68580" marT="0" marB="0"/>
                </a:tc>
                <a:tc>
                  <a:txBody>
                    <a:bodyPr/>
                    <a:lstStyle/>
                    <a:p>
                      <a:pPr>
                        <a:lnSpc>
                          <a:spcPct val="107000"/>
                        </a:lnSpc>
                        <a:spcAft>
                          <a:spcPts val="800"/>
                        </a:spcAft>
                      </a:pPr>
                      <a:r>
                        <a:rPr lang="en-GB" sz="1400">
                          <a:effectLst/>
                          <a:latin typeface="+mn-lt"/>
                          <a:ea typeface="Times New Roman" panose="02020603050405020304" pitchFamily="18" charset="0"/>
                          <a:cs typeface="Times New Roman" panose="02020603050405020304" pitchFamily="18" charset="0"/>
                        </a:rPr>
                        <a:t>All electronics should be hard mounted or glued using hard adhesives.</a:t>
                      </a:r>
                    </a:p>
                  </a:txBody>
                  <a:tcPr marL="68580" marR="68580" marT="0" marB="0"/>
                </a:tc>
                <a:tc>
                  <a:txBody>
                    <a:bodyPr/>
                    <a:lstStyle/>
                    <a:p>
                      <a:endParaRPr lang="en-GB" dirty="0">
                        <a:latin typeface="+mn-lt"/>
                      </a:endParaRPr>
                    </a:p>
                  </a:txBody>
                  <a:tcPr/>
                </a:tc>
                <a:tc>
                  <a:txBody>
                    <a:bodyPr/>
                    <a:lstStyle/>
                    <a:p>
                      <a:r>
                        <a:rPr lang="en-GB" dirty="0">
                          <a:latin typeface="+mn-lt"/>
                        </a:rPr>
                        <a:t>X</a:t>
                      </a:r>
                    </a:p>
                  </a:txBody>
                  <a:tcPr/>
                </a:tc>
                <a:tc>
                  <a:txBody>
                    <a:bodyPr/>
                    <a:lstStyle/>
                    <a:p>
                      <a:endParaRPr lang="en-GB" dirty="0">
                        <a:latin typeface="+mn-lt"/>
                      </a:endParaRPr>
                    </a:p>
                  </a:txBody>
                  <a:tcPr/>
                </a:tc>
                <a:tc>
                  <a:txBody>
                    <a:bodyPr/>
                    <a:lstStyle/>
                    <a:p>
                      <a:r>
                        <a:rPr lang="en-GB" dirty="0">
                          <a:latin typeface="+mn-lt"/>
                        </a:rPr>
                        <a:t>X</a:t>
                      </a:r>
                    </a:p>
                  </a:txBody>
                  <a:tcPr/>
                </a:tc>
                <a:extLst>
                  <a:ext uri="{0D108BD9-81ED-4DB2-BD59-A6C34878D82A}">
                    <a16:rowId xmlns:a16="http://schemas.microsoft.com/office/drawing/2014/main" val="2199199698"/>
                  </a:ext>
                </a:extLst>
              </a:tr>
              <a:tr h="425450">
                <a:tc>
                  <a:txBody>
                    <a:bodyPr/>
                    <a:lstStyle/>
                    <a:p>
                      <a:pPr>
                        <a:lnSpc>
                          <a:spcPct val="107000"/>
                        </a:lnSpc>
                        <a:spcAft>
                          <a:spcPts val="800"/>
                        </a:spcAft>
                      </a:pPr>
                      <a:r>
                        <a:rPr lang="en-GB" sz="1400">
                          <a:effectLst/>
                          <a:latin typeface="+mn-lt"/>
                          <a:ea typeface="Times New Roman" panose="02020603050405020304" pitchFamily="18" charset="0"/>
                          <a:cs typeface="Times New Roman" panose="02020603050405020304" pitchFamily="18" charset="0"/>
                        </a:rPr>
                        <a:t>9</a:t>
                      </a:r>
                    </a:p>
                  </a:txBody>
                  <a:tcPr marL="68580" marR="68580" marT="0" marB="0"/>
                </a:tc>
                <a:tc>
                  <a:txBody>
                    <a:bodyPr/>
                    <a:lstStyle/>
                    <a:p>
                      <a:pPr>
                        <a:lnSpc>
                          <a:spcPct val="107000"/>
                        </a:lnSpc>
                        <a:spcAft>
                          <a:spcPts val="800"/>
                        </a:spcAft>
                      </a:pPr>
                      <a:r>
                        <a:rPr lang="en-GB" sz="1400">
                          <a:effectLst/>
                          <a:latin typeface="+mn-lt"/>
                          <a:ea typeface="Times New Roman" panose="02020603050405020304" pitchFamily="18" charset="0"/>
                          <a:cs typeface="Times New Roman" panose="02020603050405020304" pitchFamily="18" charset="0"/>
                        </a:rPr>
                        <a:t>The frame/structure of the CanSat shall accommodate all electronics.</a:t>
                      </a:r>
                      <a:endParaRPr lang="en-GB" sz="14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r>
                        <a:rPr lang="en-GB" dirty="0">
                          <a:latin typeface="+mn-lt"/>
                        </a:rPr>
                        <a:t>X</a:t>
                      </a:r>
                    </a:p>
                  </a:txBody>
                  <a:tcPr/>
                </a:tc>
                <a:tc>
                  <a:txBody>
                    <a:bodyPr/>
                    <a:lstStyle/>
                    <a:p>
                      <a:endParaRPr lang="en-GB" dirty="0">
                        <a:latin typeface="+mn-lt"/>
                      </a:endParaRPr>
                    </a:p>
                  </a:txBody>
                  <a:tcPr/>
                </a:tc>
                <a:tc>
                  <a:txBody>
                    <a:bodyPr/>
                    <a:lstStyle/>
                    <a:p>
                      <a:endParaRPr lang="en-GB" dirty="0">
                        <a:latin typeface="+mn-lt"/>
                      </a:endParaRPr>
                    </a:p>
                  </a:txBody>
                  <a:tcPr/>
                </a:tc>
                <a:tc>
                  <a:txBody>
                    <a:bodyPr/>
                    <a:lstStyle/>
                    <a:p>
                      <a:r>
                        <a:rPr lang="en-GB" dirty="0">
                          <a:latin typeface="+mn-lt"/>
                        </a:rPr>
                        <a:t>X</a:t>
                      </a:r>
                    </a:p>
                  </a:txBody>
                  <a:tcPr/>
                </a:tc>
                <a:extLst>
                  <a:ext uri="{0D108BD9-81ED-4DB2-BD59-A6C34878D82A}">
                    <a16:rowId xmlns:a16="http://schemas.microsoft.com/office/drawing/2014/main" val="3481723898"/>
                  </a:ext>
                </a:extLst>
              </a:tr>
              <a:tr h="425450">
                <a:tc>
                  <a:txBody>
                    <a:bodyPr/>
                    <a:lstStyle/>
                    <a:p>
                      <a:pPr>
                        <a:lnSpc>
                          <a:spcPct val="107000"/>
                        </a:lnSpc>
                        <a:spcAft>
                          <a:spcPts val="800"/>
                        </a:spcAft>
                      </a:pPr>
                      <a:r>
                        <a:rPr lang="en-GB" sz="1400">
                          <a:effectLst/>
                          <a:latin typeface="+mn-lt"/>
                          <a:ea typeface="Times New Roman" panose="02020603050405020304" pitchFamily="18" charset="0"/>
                          <a:cs typeface="Times New Roman" panose="02020603050405020304" pitchFamily="18" charset="0"/>
                        </a:rPr>
                        <a:t>10</a:t>
                      </a:r>
                    </a:p>
                  </a:txBody>
                  <a:tcPr marL="68580" marR="68580" marT="0" marB="0"/>
                </a:tc>
                <a:tc>
                  <a:txBody>
                    <a:bodyPr/>
                    <a:lstStyle/>
                    <a:p>
                      <a:pPr>
                        <a:lnSpc>
                          <a:spcPct val="107000"/>
                        </a:lnSpc>
                        <a:spcAft>
                          <a:spcPts val="800"/>
                        </a:spcAft>
                      </a:pPr>
                      <a:r>
                        <a:rPr lang="en-GB" sz="1400" dirty="0">
                          <a:effectLst/>
                          <a:latin typeface="+mn-lt"/>
                          <a:ea typeface="Times New Roman" panose="02020603050405020304" pitchFamily="18" charset="0"/>
                          <a:cs typeface="Times New Roman" panose="02020603050405020304" pitchFamily="18" charset="0"/>
                        </a:rPr>
                        <a:t>All electronics components shall be enclosed and shielded from the environment with the exception of sensors.</a:t>
                      </a:r>
                    </a:p>
                  </a:txBody>
                  <a:tcPr marL="68580" marR="68580" marT="0" marB="0"/>
                </a:tc>
                <a:tc>
                  <a:txBody>
                    <a:bodyPr/>
                    <a:lstStyle/>
                    <a:p>
                      <a:endParaRPr lang="en-GB" dirty="0">
                        <a:latin typeface="+mn-lt"/>
                      </a:endParaRPr>
                    </a:p>
                  </a:txBody>
                  <a:tcPr/>
                </a:tc>
                <a:tc>
                  <a:txBody>
                    <a:bodyPr/>
                    <a:lstStyle/>
                    <a:p>
                      <a:r>
                        <a:rPr lang="en-GB" dirty="0">
                          <a:latin typeface="+mn-lt"/>
                        </a:rPr>
                        <a:t>X</a:t>
                      </a:r>
                    </a:p>
                  </a:txBody>
                  <a:tcPr/>
                </a:tc>
                <a:tc>
                  <a:txBody>
                    <a:bodyPr/>
                    <a:lstStyle/>
                    <a:p>
                      <a:endParaRPr lang="en-GB" dirty="0">
                        <a:latin typeface="+mn-lt"/>
                      </a:endParaRPr>
                    </a:p>
                  </a:txBody>
                  <a:tcPr/>
                </a:tc>
                <a:tc>
                  <a:txBody>
                    <a:bodyPr/>
                    <a:lstStyle/>
                    <a:p>
                      <a:r>
                        <a:rPr lang="en-GB" dirty="0">
                          <a:latin typeface="+mn-lt"/>
                        </a:rPr>
                        <a:t>X</a:t>
                      </a:r>
                    </a:p>
                  </a:txBody>
                  <a:tcPr/>
                </a:tc>
                <a:extLst>
                  <a:ext uri="{0D108BD9-81ED-4DB2-BD59-A6C34878D82A}">
                    <a16:rowId xmlns:a16="http://schemas.microsoft.com/office/drawing/2014/main" val="4171628259"/>
                  </a:ext>
                </a:extLst>
              </a:tr>
              <a:tr h="425450">
                <a:tc>
                  <a:txBody>
                    <a:bodyPr/>
                    <a:lstStyle/>
                    <a:p>
                      <a:pPr>
                        <a:lnSpc>
                          <a:spcPct val="107000"/>
                        </a:lnSpc>
                        <a:spcAft>
                          <a:spcPts val="800"/>
                        </a:spcAft>
                      </a:pPr>
                      <a:r>
                        <a:rPr lang="en-GB" sz="1400" dirty="0">
                          <a:effectLst/>
                          <a:latin typeface="+mn-lt"/>
                          <a:ea typeface="Times New Roman" panose="02020603050405020304" pitchFamily="18" charset="0"/>
                          <a:cs typeface="Times New Roman" panose="02020603050405020304" pitchFamily="18" charset="0"/>
                        </a:rPr>
                        <a:t>11</a:t>
                      </a:r>
                    </a:p>
                  </a:txBody>
                  <a:tcPr marL="68580" marR="68580" marT="0" marB="0"/>
                </a:tc>
                <a:tc>
                  <a:txBody>
                    <a:bodyPr/>
                    <a:lstStyle/>
                    <a:p>
                      <a:pPr>
                        <a:lnSpc>
                          <a:spcPct val="107000"/>
                        </a:lnSpc>
                        <a:spcAft>
                          <a:spcPts val="800"/>
                        </a:spcAft>
                      </a:pPr>
                      <a:r>
                        <a:rPr lang="en-GB" sz="1400" dirty="0">
                          <a:effectLst/>
                          <a:latin typeface="+mn-lt"/>
                          <a:ea typeface="Times New Roman" panose="02020603050405020304" pitchFamily="18" charset="0"/>
                          <a:cs typeface="Times New Roman" panose="02020603050405020304" pitchFamily="18" charset="0"/>
                        </a:rPr>
                        <a:t>During descent the </a:t>
                      </a:r>
                      <a:r>
                        <a:rPr lang="en-GB" sz="1400" dirty="0" err="1">
                          <a:effectLst/>
                          <a:latin typeface="+mn-lt"/>
                          <a:ea typeface="Times New Roman" panose="02020603050405020304" pitchFamily="18" charset="0"/>
                          <a:cs typeface="Times New Roman" panose="02020603050405020304" pitchFamily="18" charset="0"/>
                        </a:rPr>
                        <a:t>CanSat</a:t>
                      </a:r>
                      <a:r>
                        <a:rPr lang="en-GB" sz="1400" dirty="0">
                          <a:effectLst/>
                          <a:latin typeface="+mn-lt"/>
                          <a:ea typeface="Times New Roman" panose="02020603050405020304" pitchFamily="18" charset="0"/>
                          <a:cs typeface="Times New Roman" panose="02020603050405020304" pitchFamily="18" charset="0"/>
                        </a:rPr>
                        <a:t> shall collect and transmit air pressure, outside temperature, battery voltage, and GPS longitude and latitude at least once a second.</a:t>
                      </a:r>
                    </a:p>
                  </a:txBody>
                  <a:tcPr marL="68580" marR="68580" marT="0" marB="0"/>
                </a:tc>
                <a:tc>
                  <a:txBody>
                    <a:bodyPr/>
                    <a:lstStyle/>
                    <a:p>
                      <a:r>
                        <a:rPr lang="en-GB" dirty="0">
                          <a:latin typeface="+mn-lt"/>
                        </a:rPr>
                        <a:t>X</a:t>
                      </a:r>
                    </a:p>
                  </a:txBody>
                  <a:tcPr/>
                </a:tc>
                <a:tc>
                  <a:txBody>
                    <a:bodyPr/>
                    <a:lstStyle/>
                    <a:p>
                      <a:r>
                        <a:rPr lang="en-GB" dirty="0">
                          <a:latin typeface="+mn-lt"/>
                        </a:rPr>
                        <a:t>X</a:t>
                      </a:r>
                    </a:p>
                  </a:txBody>
                  <a:tcPr/>
                </a:tc>
                <a:tc>
                  <a:txBody>
                    <a:bodyPr/>
                    <a:lstStyle/>
                    <a:p>
                      <a:r>
                        <a:rPr lang="en-GB" dirty="0">
                          <a:latin typeface="+mn-lt"/>
                        </a:rPr>
                        <a:t>X</a:t>
                      </a:r>
                    </a:p>
                  </a:txBody>
                  <a:tcPr/>
                </a:tc>
                <a:tc>
                  <a:txBody>
                    <a:bodyPr/>
                    <a:lstStyle/>
                    <a:p>
                      <a:r>
                        <a:rPr lang="en-GB" dirty="0">
                          <a:latin typeface="+mn-lt"/>
                        </a:rPr>
                        <a:t>X</a:t>
                      </a:r>
                    </a:p>
                  </a:txBody>
                  <a:tcPr/>
                </a:tc>
                <a:extLst>
                  <a:ext uri="{0D108BD9-81ED-4DB2-BD59-A6C34878D82A}">
                    <a16:rowId xmlns:a16="http://schemas.microsoft.com/office/drawing/2014/main" val="2721893623"/>
                  </a:ext>
                </a:extLst>
              </a:tr>
            </a:tbl>
          </a:graphicData>
        </a:graphic>
      </p:graphicFrame>
    </p:spTree>
    <p:extLst>
      <p:ext uri="{BB962C8B-B14F-4D97-AF65-F5344CB8AC3E}">
        <p14:creationId xmlns:p14="http://schemas.microsoft.com/office/powerpoint/2010/main" val="1092062180"/>
      </p:ext>
    </p:extLst>
  </p:cSld>
  <p:clrMapOvr>
    <a:masterClrMapping/>
  </p:clrMapOvr>
  <mc:AlternateContent xmlns:mc="http://schemas.openxmlformats.org/markup-compatibility/2006" xmlns:p14="http://schemas.microsoft.com/office/powerpoint/2010/main">
    <mc:Choice Requires="p14">
      <p:transition spd="slow" p14:dur="2000" advTm="31031"/>
    </mc:Choice>
    <mc:Fallback xmlns="">
      <p:transition spd="slow" advTm="3103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939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theme/theme1.xml><?xml version="1.0" encoding="utf-8"?>
<a:theme xmlns:a="http://schemas.openxmlformats.org/drawingml/2006/main" name="1_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339</TotalTime>
  <Words>2227</Words>
  <Application>Microsoft Office PowerPoint</Application>
  <PresentationFormat>Widescreen</PresentationFormat>
  <Paragraphs>389</Paragraphs>
  <Slides>32</Slides>
  <Notes>30</Notes>
  <HiddenSlides>0</HiddenSlides>
  <MMClips>25</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32</vt:i4>
      </vt:variant>
    </vt:vector>
  </HeadingPairs>
  <TitlesOfParts>
    <vt:vector size="35" baseType="lpstr">
      <vt:lpstr>Arial</vt:lpstr>
      <vt:lpstr>Calibri</vt:lpstr>
      <vt:lpstr>1_Office Theme</vt:lpstr>
      <vt:lpstr>2019/20 Design Review</vt:lpstr>
      <vt:lpstr>Outline</vt:lpstr>
      <vt:lpstr>Team Organization</vt:lpstr>
      <vt:lpstr>Team Organization</vt:lpstr>
      <vt:lpstr>Acronyms</vt:lpstr>
      <vt:lpstr>Systems Overview</vt:lpstr>
      <vt:lpstr>Mission Summary</vt:lpstr>
      <vt:lpstr>Mission Summary</vt:lpstr>
      <vt:lpstr>System Requirements Summary</vt:lpstr>
      <vt:lpstr>System Requirements Summary</vt:lpstr>
      <vt:lpstr>System Requirements Summary</vt:lpstr>
      <vt:lpstr>System Level CanSat Overview</vt:lpstr>
      <vt:lpstr>System Level CanSat Configuration</vt:lpstr>
      <vt:lpstr>Launch Vehicle Compatibility</vt:lpstr>
      <vt:lpstr>Sub-Systems Overview</vt:lpstr>
      <vt:lpstr>Sensors Overview</vt:lpstr>
      <vt:lpstr>CDH Overview</vt:lpstr>
      <vt:lpstr>Power Overview</vt:lpstr>
      <vt:lpstr>FSW Overview</vt:lpstr>
      <vt:lpstr>FSW Overview</vt:lpstr>
      <vt:lpstr>Software Control Diagram</vt:lpstr>
      <vt:lpstr>GCS Overview</vt:lpstr>
      <vt:lpstr>Mechanical Overview</vt:lpstr>
      <vt:lpstr>Descent Control Overview</vt:lpstr>
      <vt:lpstr>I&amp;T Overview</vt:lpstr>
      <vt:lpstr>Mass Budget</vt:lpstr>
      <vt:lpstr>Conclusions</vt:lpstr>
      <vt:lpstr>NOTES FOR SUCCESS</vt:lpstr>
      <vt:lpstr>Slide format</vt:lpstr>
      <vt:lpstr>Overview slides</vt:lpstr>
      <vt:lpstr>Other 1</vt:lpstr>
      <vt:lpstr>Other 2</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2018/19 Design Review</dc:title>
  <dc:creator>John Toop-Rose</dc:creator>
  <cp:lastModifiedBy>Rosenthal, Jack</cp:lastModifiedBy>
  <cp:revision>41</cp:revision>
  <dcterms:modified xsi:type="dcterms:W3CDTF">2020-01-21T17:08:25Z</dcterms:modified>
</cp:coreProperties>
</file>